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32" roundtripDataSignature="AMtx7mis9BgXYvS/wUdK7BPUAcO2LaT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0" name="Google Shape;25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48a76b088_3_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1048a76b088_3_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1048a76b088_3_2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2d18f6ebf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02d18f6ebf_5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102d18f6ebf_5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48a76b088_3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1048a76b088_3_2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048a76b088_3_2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48a76b088_3_2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1048a76b088_3_2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1048a76b088_3_2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48a76b088_3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1048a76b088_3_2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1048a76b088_3_2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48a76b088_3_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1048a76b088_3_2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1048a76b088_3_2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2d18f6ebf_3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102d18f6ebf_3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102d18f6ebf_3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2d18f6ebf_3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102d18f6ebf_3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02d18f6ebf_3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2d18f6ebf_3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102d18f6ebf_3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102d18f6ebf_3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2d18f6ebf_3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102d18f6ebf_3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102d18f6ebf_3_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48a76b088_3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1048a76b088_3_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048a76b088_3_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2d18f6ebf_3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102d18f6ebf_3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102d18f6ebf_3_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48a76b088_3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1048a76b088_3_3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1048a76b088_3_3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4911557e6_1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104911557e6_1_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104911557e6_1_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48a76b088_3_3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1048a76b088_3_3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1048a76b088_3_3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4911557e6_1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g104911557e6_1_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104911557e6_1_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48a76b088_3_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1048a76b088_3_3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1048a76b088_3_3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48a76b088_3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1048a76b088_3_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048a76b088_3_1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4911557e6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4911557e6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據 聯合新聞網報導，微軟日前剛併購線上家教平台TakeLessons，線上教育平台 Coursera最新財報數字也顯示，付費企業客戶總數同比增長109%。</a:t>
            </a:r>
            <a:endParaRPr/>
          </a:p>
          <a:p>
            <a:pPr indent="0" lvl="0" marL="0" rtl="0" algn="l">
              <a:spcBef>
                <a:spcPts val="0"/>
              </a:spcBef>
              <a:spcAft>
                <a:spcPts val="0"/>
              </a:spcAft>
              <a:buNone/>
            </a:pPr>
            <a:r>
              <a:rPr lang="en-US"/>
              <a:t>這波疫情帶動教育科技業者興起，學校課堂、傳統補習班更加入轉型行列。筆者認為，未來五年內教育會逐漸發展成實體教學結合線上學習的「虛實整合」模式，教學與學習體驗將互相串接，線上學習平台須提供老師最完善的教學素材與輔助，學生也可以在平台上獲得學習過程中所須的學科影片、測驗、問答服務。家長亦能夠透過平台的學習報告，瞭解孩子的學習狀況。至於學校、補習班等學習場域的功能，將不再只是提供教學的環境，而更專注於透過實作、對話與互動，激發出新的學習與收穫。</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綜上所述，疫情雖帶動教育科技的發展，但數位科技不是為了取代實體課程，而是企圖在現有的教育制度下，提供更多元的學習方式，讓學生選擇最合適的學習方式，老師也能輕鬆使用功能最完善的平台教學，讓科技發揮最大的影響力。疫情恰恰是一個讓我們反思的時間點──線上學習存在十多年，現在則是最好的轉捩點。</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4" name="Google Shape;284;g104911557e6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4911557e6_1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4911557e6_1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而我想</a:t>
            </a:r>
            <a:endParaRPr/>
          </a:p>
        </p:txBody>
      </p:sp>
      <p:sp>
        <p:nvSpPr>
          <p:cNvPr id="291" name="Google Shape;291;g104911557e6_1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48a76b088_3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1048a76b088_3_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048a76b088_3_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4911557e6_1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104911557e6_1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104911557e6_1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4911557e6_1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4911557e6_1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04911557e6_1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4a736c4e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4a736c4e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04a736c4e2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1.png"/><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21.png"/><Relationship Id="rId6" Type="http://schemas.openxmlformats.org/officeDocument/2006/relationships/image" Target="../media/image35.png"/><Relationship Id="rId7"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自定义版式">
  <p:cSld name="2_自定义版式">
    <p:bg>
      <p:bgPr>
        <a:solidFill>
          <a:srgbClr val="73CBCF"/>
        </a:solidFill>
      </p:bgPr>
    </p:bg>
    <p:spTree>
      <p:nvGrpSpPr>
        <p:cNvPr id="15" name="Shape 15"/>
        <p:cNvGrpSpPr/>
        <p:nvPr/>
      </p:nvGrpSpPr>
      <p:grpSpPr>
        <a:xfrm>
          <a:off x="0" y="0"/>
          <a:ext cx="0" cy="0"/>
          <a:chOff x="0" y="0"/>
          <a:chExt cx="0" cy="0"/>
        </a:xfrm>
      </p:grpSpPr>
      <p:sp>
        <p:nvSpPr>
          <p:cNvPr id="16" name="Google Shape;16;p19"/>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bs_05.png" id="17" name="Google Shape;17;p19"/>
          <p:cNvPicPr preferRelativeResize="0"/>
          <p:nvPr/>
        </p:nvPicPr>
        <p:blipFill rotWithShape="1">
          <a:blip r:embed="rId2">
            <a:alphaModFix/>
          </a:blip>
          <a:srcRect b="0" l="0" r="0" t="0"/>
          <a:stretch/>
        </p:blipFill>
        <p:spPr>
          <a:xfrm>
            <a:off x="5979697" y="1928802"/>
            <a:ext cx="3164335" cy="4735629"/>
          </a:xfrm>
          <a:prstGeom prst="rect">
            <a:avLst/>
          </a:prstGeom>
          <a:noFill/>
          <a:ln>
            <a:noFill/>
          </a:ln>
        </p:spPr>
      </p:pic>
      <p:pic>
        <p:nvPicPr>
          <p:cNvPr descr="sb_06.png" id="18" name="Google Shape;18;p19"/>
          <p:cNvPicPr preferRelativeResize="0"/>
          <p:nvPr/>
        </p:nvPicPr>
        <p:blipFill rotWithShape="1">
          <a:blip r:embed="rId3">
            <a:alphaModFix/>
          </a:blip>
          <a:srcRect b="0" l="0" r="0" t="0"/>
          <a:stretch/>
        </p:blipFill>
        <p:spPr>
          <a:xfrm>
            <a:off x="5357818" y="5143512"/>
            <a:ext cx="1013080" cy="1329992"/>
          </a:xfrm>
          <a:prstGeom prst="rect">
            <a:avLst/>
          </a:prstGeom>
          <a:noFill/>
          <a:ln>
            <a:noFill/>
          </a:ln>
        </p:spPr>
      </p:pic>
      <p:sp>
        <p:nvSpPr>
          <p:cNvPr id="19" name="Google Shape;19;p19"/>
          <p:cNvSpPr txBox="1"/>
          <p:nvPr>
            <p:ph idx="1" type="body"/>
          </p:nvPr>
        </p:nvSpPr>
        <p:spPr>
          <a:xfrm>
            <a:off x="1071538" y="428604"/>
            <a:ext cx="4643437" cy="1785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节标题">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2" name="Google Shape;7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28"/>
          <p:cNvSpPr txBox="1"/>
          <p:nvPr>
            <p:ph idx="2" type="body"/>
          </p:nvPr>
        </p:nvSpPr>
        <p:spPr>
          <a:xfrm>
            <a:off x="785813" y="357188"/>
            <a:ext cx="7429500" cy="135731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9" name="Google Shape;79;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0" name="Google Shape;80;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6" name="Google Shape;86;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7" name="Google Shape;87;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8" name="Google Shape;88;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9" name="Google Shape;89;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7" name="Shape 97"/>
        <p:cNvGrpSpPr/>
        <p:nvPr/>
      </p:nvGrpSpPr>
      <p:grpSpPr>
        <a:xfrm>
          <a:off x="0" y="0"/>
          <a:ext cx="0" cy="0"/>
          <a:chOff x="0" y="0"/>
          <a:chExt cx="0" cy="0"/>
        </a:xfrm>
      </p:grpSpPr>
      <p:sp>
        <p:nvSpPr>
          <p:cNvPr id="98" name="Google Shape;9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广告.png" id="101" name="Google Shape;101;p32"/>
          <p:cNvPicPr preferRelativeResize="0"/>
          <p:nvPr/>
        </p:nvPicPr>
        <p:blipFill rotWithShape="1">
          <a:blip r:embed="rId2">
            <a:alphaModFix/>
          </a:blip>
          <a:srcRect b="0" l="0" r="0" t="0"/>
          <a:stretch/>
        </p:blipFill>
        <p:spPr>
          <a:xfrm>
            <a:off x="0" y="0"/>
            <a:ext cx="9144000" cy="6858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02" name="Shape 102"/>
        <p:cNvGrpSpPr/>
        <p:nvPr/>
      </p:nvGrpSpPr>
      <p:grpSpPr>
        <a:xfrm>
          <a:off x="0" y="0"/>
          <a:ext cx="0" cy="0"/>
          <a:chOff x="0" y="0"/>
          <a:chExt cx="0" cy="0"/>
        </a:xfrm>
      </p:grpSpPr>
      <p:sp>
        <p:nvSpPr>
          <p:cNvPr id="103" name="Google Shape;103;p3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3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5" name="Google Shape;105;p3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6" name="Google Shape;106;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9" name="Shape 109"/>
        <p:cNvGrpSpPr/>
        <p:nvPr/>
      </p:nvGrpSpPr>
      <p:grpSpPr>
        <a:xfrm>
          <a:off x="0" y="0"/>
          <a:ext cx="0" cy="0"/>
          <a:chOff x="0" y="0"/>
          <a:chExt cx="0" cy="0"/>
        </a:xfrm>
      </p:grpSpPr>
      <p:sp>
        <p:nvSpPr>
          <p:cNvPr id="110" name="Google Shape;110;p3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34"/>
          <p:cNvSpPr/>
          <p:nvPr>
            <p:ph idx="2" type="pic"/>
          </p:nvPr>
        </p:nvSpPr>
        <p:spPr>
          <a:xfrm>
            <a:off x="1792288" y="612775"/>
            <a:ext cx="5486400" cy="4114800"/>
          </a:xfrm>
          <a:prstGeom prst="rect">
            <a:avLst/>
          </a:prstGeom>
          <a:noFill/>
          <a:ln>
            <a:noFill/>
          </a:ln>
        </p:spPr>
      </p:sp>
      <p:sp>
        <p:nvSpPr>
          <p:cNvPr id="112" name="Google Shape;112;p3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3" name="Google Shape;113;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6" name="Shape 116"/>
        <p:cNvGrpSpPr/>
        <p:nvPr/>
      </p:nvGrpSpPr>
      <p:grpSpPr>
        <a:xfrm>
          <a:off x="0" y="0"/>
          <a:ext cx="0" cy="0"/>
          <a:chOff x="0" y="0"/>
          <a:chExt cx="0" cy="0"/>
        </a:xfrm>
      </p:grpSpPr>
      <p:sp>
        <p:nvSpPr>
          <p:cNvPr id="117" name="Google Shape;11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35"/>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文本" type="vertTitleAndTx">
  <p:cSld name="VERTICAL_TITLE_AND_VERTICAL_TEXT">
    <p:spTree>
      <p:nvGrpSpPr>
        <p:cNvPr id="122" name="Shape 122"/>
        <p:cNvGrpSpPr/>
        <p:nvPr/>
      </p:nvGrpSpPr>
      <p:grpSpPr>
        <a:xfrm>
          <a:off x="0" y="0"/>
          <a:ext cx="0" cy="0"/>
          <a:chOff x="0" y="0"/>
          <a:chExt cx="0" cy="0"/>
        </a:xfrm>
      </p:grpSpPr>
      <p:sp>
        <p:nvSpPr>
          <p:cNvPr id="123" name="Google Shape;123;p36"/>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3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自定义版式">
  <p:cSld name="2_自定义版式">
    <p:bg>
      <p:bgPr>
        <a:solidFill>
          <a:srgbClr val="73CBCF"/>
        </a:solidFill>
      </p:bgPr>
    </p:bg>
    <p:spTree>
      <p:nvGrpSpPr>
        <p:cNvPr id="134" name="Shape 134"/>
        <p:cNvGrpSpPr/>
        <p:nvPr/>
      </p:nvGrpSpPr>
      <p:grpSpPr>
        <a:xfrm>
          <a:off x="0" y="0"/>
          <a:ext cx="0" cy="0"/>
          <a:chOff x="0" y="0"/>
          <a:chExt cx="0" cy="0"/>
        </a:xfrm>
      </p:grpSpPr>
      <p:sp>
        <p:nvSpPr>
          <p:cNvPr id="135" name="Google Shape;135;g1048a76b088_3_6"/>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bs_05.png" id="136" name="Google Shape;136;g1048a76b088_3_6"/>
          <p:cNvPicPr preferRelativeResize="0"/>
          <p:nvPr/>
        </p:nvPicPr>
        <p:blipFill rotWithShape="1">
          <a:blip r:embed="rId2">
            <a:alphaModFix/>
          </a:blip>
          <a:srcRect b="0" l="0" r="0" t="0"/>
          <a:stretch/>
        </p:blipFill>
        <p:spPr>
          <a:xfrm>
            <a:off x="5979697" y="1928802"/>
            <a:ext cx="3164335" cy="4735629"/>
          </a:xfrm>
          <a:prstGeom prst="rect">
            <a:avLst/>
          </a:prstGeom>
          <a:noFill/>
          <a:ln>
            <a:noFill/>
          </a:ln>
        </p:spPr>
      </p:pic>
      <p:pic>
        <p:nvPicPr>
          <p:cNvPr descr="sb_06.png" id="137" name="Google Shape;137;g1048a76b088_3_6"/>
          <p:cNvPicPr preferRelativeResize="0"/>
          <p:nvPr/>
        </p:nvPicPr>
        <p:blipFill rotWithShape="1">
          <a:blip r:embed="rId3">
            <a:alphaModFix/>
          </a:blip>
          <a:srcRect b="0" l="0" r="0" t="0"/>
          <a:stretch/>
        </p:blipFill>
        <p:spPr>
          <a:xfrm>
            <a:off x="5357818" y="5143512"/>
            <a:ext cx="1013080" cy="1329992"/>
          </a:xfrm>
          <a:prstGeom prst="rect">
            <a:avLst/>
          </a:prstGeom>
          <a:noFill/>
          <a:ln>
            <a:noFill/>
          </a:ln>
        </p:spPr>
      </p:pic>
      <p:sp>
        <p:nvSpPr>
          <p:cNvPr id="138" name="Google Shape;138;g1048a76b088_3_6"/>
          <p:cNvSpPr txBox="1"/>
          <p:nvPr>
            <p:ph idx="1" type="body"/>
          </p:nvPr>
        </p:nvSpPr>
        <p:spPr>
          <a:xfrm>
            <a:off x="1071538" y="428604"/>
            <a:ext cx="4643437" cy="1785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自定义版式">
  <p:cSld name="3_自定义版式">
    <p:spTree>
      <p:nvGrpSpPr>
        <p:cNvPr id="20" name="Shape 20"/>
        <p:cNvGrpSpPr/>
        <p:nvPr/>
      </p:nvGrpSpPr>
      <p:grpSpPr>
        <a:xfrm>
          <a:off x="0" y="0"/>
          <a:ext cx="0" cy="0"/>
          <a:chOff x="0" y="0"/>
          <a:chExt cx="0" cy="0"/>
        </a:xfrm>
      </p:grpSpPr>
      <p:sp>
        <p:nvSpPr>
          <p:cNvPr id="21" name="Google Shape;21;p20"/>
          <p:cNvSpPr/>
          <p:nvPr/>
        </p:nvSpPr>
        <p:spPr>
          <a:xfrm>
            <a:off x="0" y="0"/>
            <a:ext cx="9144000" cy="5929330"/>
          </a:xfrm>
          <a:prstGeom prst="rect">
            <a:avLst/>
          </a:prstGeom>
          <a:solidFill>
            <a:srgbClr val="73CBCF">
              <a:alpha val="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 name="Google Shape;22;p20"/>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F512866-3CB9-4A0D-A54D-82A1C76D83BE}.png" id="23" name="Google Shape;23;p20"/>
          <p:cNvPicPr preferRelativeResize="0"/>
          <p:nvPr/>
        </p:nvPicPr>
        <p:blipFill rotWithShape="1">
          <a:blip r:embed="rId2">
            <a:alphaModFix/>
          </a:blip>
          <a:srcRect b="0" l="0" r="0" t="0"/>
          <a:stretch/>
        </p:blipFill>
        <p:spPr>
          <a:xfrm>
            <a:off x="6313021" y="4429132"/>
            <a:ext cx="2831011" cy="2107294"/>
          </a:xfrm>
          <a:prstGeom prst="rect">
            <a:avLst/>
          </a:prstGeom>
          <a:noFill/>
          <a:ln>
            <a:noFill/>
          </a:ln>
          <a:effectLst>
            <a:outerShdw blurRad="50800" rotWithShape="0" algn="tl" dir="2700000" dist="38100">
              <a:srgbClr val="000000">
                <a:alpha val="40000"/>
              </a:srgbClr>
            </a:outerShdw>
          </a:effectLst>
        </p:spPr>
      </p:pic>
      <p:sp>
        <p:nvSpPr>
          <p:cNvPr id="24" name="Google Shape;24;p20"/>
          <p:cNvSpPr txBox="1"/>
          <p:nvPr>
            <p:ph idx="1" type="body"/>
          </p:nvPr>
        </p:nvSpPr>
        <p:spPr>
          <a:xfrm>
            <a:off x="4572000" y="500042"/>
            <a:ext cx="3428998" cy="2000264"/>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20"/>
          <p:cNvSpPr txBox="1"/>
          <p:nvPr>
            <p:ph idx="2" type="body"/>
          </p:nvPr>
        </p:nvSpPr>
        <p:spPr>
          <a:xfrm>
            <a:off x="1071538" y="500042"/>
            <a:ext cx="3357560" cy="2000264"/>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自定义版式">
  <p:cSld name="3_自定义版式">
    <p:spTree>
      <p:nvGrpSpPr>
        <p:cNvPr id="139" name="Shape 139"/>
        <p:cNvGrpSpPr/>
        <p:nvPr/>
      </p:nvGrpSpPr>
      <p:grpSpPr>
        <a:xfrm>
          <a:off x="0" y="0"/>
          <a:ext cx="0" cy="0"/>
          <a:chOff x="0" y="0"/>
          <a:chExt cx="0" cy="0"/>
        </a:xfrm>
      </p:grpSpPr>
      <p:sp>
        <p:nvSpPr>
          <p:cNvPr id="140" name="Google Shape;140;g1048a76b088_3_11"/>
          <p:cNvSpPr/>
          <p:nvPr/>
        </p:nvSpPr>
        <p:spPr>
          <a:xfrm>
            <a:off x="0" y="0"/>
            <a:ext cx="9144000" cy="5929330"/>
          </a:xfrm>
          <a:prstGeom prst="rect">
            <a:avLst/>
          </a:prstGeom>
          <a:solidFill>
            <a:srgbClr val="73CBCF">
              <a:alpha val="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g1048a76b088_3_11"/>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F512866-3CB9-4A0D-A54D-82A1C76D83BE}.png" id="142" name="Google Shape;142;g1048a76b088_3_11"/>
          <p:cNvPicPr preferRelativeResize="0"/>
          <p:nvPr/>
        </p:nvPicPr>
        <p:blipFill rotWithShape="1">
          <a:blip r:embed="rId2">
            <a:alphaModFix/>
          </a:blip>
          <a:srcRect b="0" l="0" r="0" t="0"/>
          <a:stretch/>
        </p:blipFill>
        <p:spPr>
          <a:xfrm>
            <a:off x="6313021" y="4429132"/>
            <a:ext cx="2831011" cy="2107294"/>
          </a:xfrm>
          <a:prstGeom prst="rect">
            <a:avLst/>
          </a:prstGeom>
          <a:noFill/>
          <a:ln>
            <a:noFill/>
          </a:ln>
          <a:effectLst>
            <a:outerShdw blurRad="50800" rotWithShape="0" algn="tl" dir="2700000" dist="38100">
              <a:srgbClr val="000000">
                <a:alpha val="40000"/>
              </a:srgbClr>
            </a:outerShdw>
          </a:effectLst>
        </p:spPr>
      </p:pic>
      <p:sp>
        <p:nvSpPr>
          <p:cNvPr id="143" name="Google Shape;143;g1048a76b088_3_11"/>
          <p:cNvSpPr txBox="1"/>
          <p:nvPr>
            <p:ph idx="1" type="body"/>
          </p:nvPr>
        </p:nvSpPr>
        <p:spPr>
          <a:xfrm>
            <a:off x="4572000" y="500042"/>
            <a:ext cx="3428998" cy="2000264"/>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 name="Google Shape;144;g1048a76b088_3_11"/>
          <p:cNvSpPr txBox="1"/>
          <p:nvPr>
            <p:ph idx="2" type="body"/>
          </p:nvPr>
        </p:nvSpPr>
        <p:spPr>
          <a:xfrm>
            <a:off x="1071538" y="500042"/>
            <a:ext cx="3357560" cy="2000264"/>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spTree>
      <p:nvGrpSpPr>
        <p:cNvPr id="145" name="Shape 145"/>
        <p:cNvGrpSpPr/>
        <p:nvPr/>
      </p:nvGrpSpPr>
      <p:grpSpPr>
        <a:xfrm>
          <a:off x="0" y="0"/>
          <a:ext cx="0" cy="0"/>
          <a:chOff x="0" y="0"/>
          <a:chExt cx="0" cy="0"/>
        </a:xfrm>
      </p:grpSpPr>
      <p:sp>
        <p:nvSpPr>
          <p:cNvPr id="146" name="Google Shape;146;g1048a76b088_3_17"/>
          <p:cNvSpPr/>
          <p:nvPr/>
        </p:nvSpPr>
        <p:spPr>
          <a:xfrm>
            <a:off x="0" y="0"/>
            <a:ext cx="9144000" cy="5929330"/>
          </a:xfrm>
          <a:prstGeom prst="rect">
            <a:avLst/>
          </a:prstGeom>
          <a:solidFill>
            <a:srgbClr val="73CBCF">
              <a:alpha val="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g1048a76b088_3_17"/>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F512866-3CB9-4A0D-A54D-82A1C76D83BE}.png" id="148" name="Google Shape;148;g1048a76b088_3_17"/>
          <p:cNvPicPr preferRelativeResize="0"/>
          <p:nvPr/>
        </p:nvPicPr>
        <p:blipFill rotWithShape="1">
          <a:blip r:embed="rId2">
            <a:alphaModFix/>
          </a:blip>
          <a:srcRect b="0" l="0" r="0" t="0"/>
          <a:stretch/>
        </p:blipFill>
        <p:spPr>
          <a:xfrm>
            <a:off x="6313021" y="4429132"/>
            <a:ext cx="2831011" cy="2107294"/>
          </a:xfrm>
          <a:prstGeom prst="rect">
            <a:avLst/>
          </a:prstGeom>
          <a:noFill/>
          <a:ln>
            <a:noFill/>
          </a:ln>
          <a:effectLst>
            <a:outerShdw blurRad="50800" rotWithShape="0" algn="tl" dir="2700000" dist="38100">
              <a:srgbClr val="000000">
                <a:alpha val="40000"/>
              </a:srgbClr>
            </a:outerShdw>
          </a:effectLst>
        </p:spPr>
      </p:pic>
      <p:sp>
        <p:nvSpPr>
          <p:cNvPr id="149" name="Google Shape;149;g1048a76b088_3_17"/>
          <p:cNvSpPr txBox="1"/>
          <p:nvPr>
            <p:ph idx="1" type="body"/>
          </p:nvPr>
        </p:nvSpPr>
        <p:spPr>
          <a:xfrm>
            <a:off x="3500430" y="714356"/>
            <a:ext cx="4643444" cy="21431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 name="Google Shape;150;g1048a76b088_3_17"/>
          <p:cNvSpPr/>
          <p:nvPr>
            <p:ph idx="2" type="pic"/>
          </p:nvPr>
        </p:nvSpPr>
        <p:spPr>
          <a:xfrm>
            <a:off x="857224" y="714356"/>
            <a:ext cx="2500330" cy="2143125"/>
          </a:xfrm>
          <a:prstGeom prst="rect">
            <a:avLst/>
          </a:prstGeom>
          <a:noFill/>
          <a:ln>
            <a:noFill/>
          </a:ln>
        </p:spPr>
      </p:sp>
      <p:sp>
        <p:nvSpPr>
          <p:cNvPr id="151" name="Google Shape;151;g1048a76b088_3_17"/>
          <p:cNvSpPr/>
          <p:nvPr>
            <p:ph idx="3" type="pic"/>
          </p:nvPr>
        </p:nvSpPr>
        <p:spPr>
          <a:xfrm>
            <a:off x="857224" y="3000372"/>
            <a:ext cx="2500330" cy="2143125"/>
          </a:xfrm>
          <a:prstGeom prst="rect">
            <a:avLst/>
          </a:prstGeom>
          <a:noFill/>
          <a:ln>
            <a:noFill/>
          </a:ln>
        </p:spPr>
      </p:sp>
      <p:sp>
        <p:nvSpPr>
          <p:cNvPr id="152" name="Google Shape;152;g1048a76b088_3_17"/>
          <p:cNvSpPr txBox="1"/>
          <p:nvPr>
            <p:ph idx="4" type="body"/>
          </p:nvPr>
        </p:nvSpPr>
        <p:spPr>
          <a:xfrm>
            <a:off x="3500430" y="3000372"/>
            <a:ext cx="4643444" cy="21431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自定义版式">
  <p:cSld name="5_自定义版式">
    <p:bg>
      <p:bgPr>
        <a:solidFill>
          <a:srgbClr val="F0D790"/>
        </a:solidFill>
      </p:bgPr>
    </p:bg>
    <p:spTree>
      <p:nvGrpSpPr>
        <p:cNvPr id="153" name="Shape 153"/>
        <p:cNvGrpSpPr/>
        <p:nvPr/>
      </p:nvGrpSpPr>
      <p:grpSpPr>
        <a:xfrm>
          <a:off x="0" y="0"/>
          <a:ext cx="0" cy="0"/>
          <a:chOff x="0" y="0"/>
          <a:chExt cx="0" cy="0"/>
        </a:xfrm>
      </p:grpSpPr>
      <p:sp>
        <p:nvSpPr>
          <p:cNvPr id="154" name="Google Shape;154;g1048a76b088_3_25"/>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g1048a76b088_3_25"/>
          <p:cNvSpPr txBox="1"/>
          <p:nvPr>
            <p:ph idx="1" type="body"/>
          </p:nvPr>
        </p:nvSpPr>
        <p:spPr>
          <a:xfrm>
            <a:off x="1071538" y="428604"/>
            <a:ext cx="4643437" cy="1785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返校2_03.png" id="156" name="Google Shape;156;g1048a76b088_3_25"/>
          <p:cNvPicPr preferRelativeResize="0"/>
          <p:nvPr/>
        </p:nvPicPr>
        <p:blipFill rotWithShape="1">
          <a:blip r:embed="rId2">
            <a:alphaModFix/>
          </a:blip>
          <a:srcRect b="0" l="0" r="0" t="0"/>
          <a:stretch/>
        </p:blipFill>
        <p:spPr>
          <a:xfrm>
            <a:off x="6000760" y="4214818"/>
            <a:ext cx="3143240" cy="2420802"/>
          </a:xfrm>
          <a:prstGeom prst="rect">
            <a:avLst/>
          </a:prstGeom>
          <a:noFill/>
          <a:ln>
            <a:noFill/>
          </a:ln>
        </p:spPr>
      </p:pic>
      <p:pic>
        <p:nvPicPr>
          <p:cNvPr descr="sb_06.png" id="157" name="Google Shape;157;g1048a76b088_3_25"/>
          <p:cNvPicPr preferRelativeResize="0"/>
          <p:nvPr/>
        </p:nvPicPr>
        <p:blipFill rotWithShape="1">
          <a:blip r:embed="rId3">
            <a:alphaModFix/>
          </a:blip>
          <a:srcRect b="0" l="0" r="0" t="0"/>
          <a:stretch/>
        </p:blipFill>
        <p:spPr>
          <a:xfrm>
            <a:off x="6786578" y="5286388"/>
            <a:ext cx="1013080" cy="1329992"/>
          </a:xfrm>
          <a:prstGeom prst="rect">
            <a:avLst/>
          </a:prstGeom>
          <a:noFill/>
          <a:ln>
            <a:noFill/>
          </a:ln>
        </p:spPr>
      </p:pic>
      <p:grpSp>
        <p:nvGrpSpPr>
          <p:cNvPr id="158" name="Google Shape;158;g1048a76b088_3_25"/>
          <p:cNvGrpSpPr/>
          <p:nvPr/>
        </p:nvGrpSpPr>
        <p:grpSpPr>
          <a:xfrm>
            <a:off x="6572264" y="3159625"/>
            <a:ext cx="3000396" cy="1779455"/>
            <a:chOff x="6572264" y="3159625"/>
            <a:chExt cx="3000396" cy="1779455"/>
          </a:xfrm>
        </p:grpSpPr>
        <p:sp>
          <p:nvSpPr>
            <p:cNvPr id="159" name="Google Shape;159;g1048a76b088_3_25"/>
            <p:cNvSpPr/>
            <p:nvPr/>
          </p:nvSpPr>
          <p:spPr>
            <a:xfrm>
              <a:off x="6929454" y="3159625"/>
              <a:ext cx="2286016"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rgbClr val="FF0000"/>
                  </a:solidFill>
                  <a:latin typeface="Arial Rounded"/>
                  <a:ea typeface="Arial Rounded"/>
                  <a:cs typeface="Arial Rounded"/>
                  <a:sym typeface="Arial Rounded"/>
                </a:rPr>
                <a:t>B</a:t>
              </a:r>
              <a:r>
                <a:rPr b="1" lang="en-US" sz="4400">
                  <a:solidFill>
                    <a:srgbClr val="C00000"/>
                  </a:solidFill>
                  <a:latin typeface="Arial Rounded"/>
                  <a:ea typeface="Arial Rounded"/>
                  <a:cs typeface="Arial Rounded"/>
                  <a:sym typeface="Arial Rounded"/>
                </a:rPr>
                <a:t>A</a:t>
              </a:r>
              <a:r>
                <a:rPr b="1" lang="en-US" sz="4400">
                  <a:solidFill>
                    <a:srgbClr val="92D050"/>
                  </a:solidFill>
                  <a:latin typeface="Arial Rounded"/>
                  <a:ea typeface="Arial Rounded"/>
                  <a:cs typeface="Arial Rounded"/>
                  <a:sym typeface="Arial Rounded"/>
                </a:rPr>
                <a:t>C</a:t>
              </a:r>
              <a:r>
                <a:rPr b="1" lang="en-US" sz="4400">
                  <a:solidFill>
                    <a:srgbClr val="7030A0"/>
                  </a:solidFill>
                  <a:latin typeface="Arial Rounded"/>
                  <a:ea typeface="Arial Rounded"/>
                  <a:cs typeface="Arial Rounded"/>
                  <a:sym typeface="Arial Rounded"/>
                </a:rPr>
                <a:t>K</a:t>
              </a:r>
              <a:endParaRPr b="1" sz="4400">
                <a:solidFill>
                  <a:srgbClr val="7030A0"/>
                </a:solidFill>
                <a:latin typeface="Arial Rounded"/>
                <a:ea typeface="Arial Rounded"/>
                <a:cs typeface="Arial Rounded"/>
                <a:sym typeface="Arial Rounded"/>
              </a:endParaRPr>
            </a:p>
          </p:txBody>
        </p:sp>
        <p:sp>
          <p:nvSpPr>
            <p:cNvPr id="160" name="Google Shape;160;g1048a76b088_3_25"/>
            <p:cNvSpPr/>
            <p:nvPr/>
          </p:nvSpPr>
          <p:spPr>
            <a:xfrm>
              <a:off x="7358082" y="3659691"/>
              <a:ext cx="1285884"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rgbClr val="7030A0"/>
                  </a:solidFill>
                  <a:latin typeface="Arial Rounded"/>
                  <a:ea typeface="Arial Rounded"/>
                  <a:cs typeface="Arial Rounded"/>
                  <a:sym typeface="Arial Rounded"/>
                </a:rPr>
                <a:t>T</a:t>
              </a:r>
              <a:r>
                <a:rPr b="1" lang="en-US" sz="4400">
                  <a:solidFill>
                    <a:srgbClr val="FF0000"/>
                  </a:solidFill>
                  <a:latin typeface="Arial Rounded"/>
                  <a:ea typeface="Arial Rounded"/>
                  <a:cs typeface="Arial Rounded"/>
                  <a:sym typeface="Arial Rounded"/>
                </a:rPr>
                <a:t>O</a:t>
              </a:r>
              <a:endParaRPr b="1" sz="4400">
                <a:solidFill>
                  <a:srgbClr val="FF0000"/>
                </a:solidFill>
                <a:latin typeface="Arial Rounded"/>
                <a:ea typeface="Arial Rounded"/>
                <a:cs typeface="Arial Rounded"/>
                <a:sym typeface="Arial Rounded"/>
              </a:endParaRPr>
            </a:p>
          </p:txBody>
        </p:sp>
        <p:sp>
          <p:nvSpPr>
            <p:cNvPr id="161" name="Google Shape;161;g1048a76b088_3_25"/>
            <p:cNvSpPr/>
            <p:nvPr/>
          </p:nvSpPr>
          <p:spPr>
            <a:xfrm>
              <a:off x="6572264" y="4169639"/>
              <a:ext cx="3000396"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rgbClr val="31859B"/>
                  </a:solidFill>
                  <a:latin typeface="Arial Rounded"/>
                  <a:ea typeface="Arial Rounded"/>
                  <a:cs typeface="Arial Rounded"/>
                  <a:sym typeface="Arial Rounded"/>
                </a:rPr>
                <a:t>S</a:t>
              </a:r>
              <a:r>
                <a:rPr b="1" lang="en-US" sz="4400">
                  <a:solidFill>
                    <a:srgbClr val="E42C58"/>
                  </a:solidFill>
                  <a:latin typeface="Arial Rounded"/>
                  <a:ea typeface="Arial Rounded"/>
                  <a:cs typeface="Arial Rounded"/>
                  <a:sym typeface="Arial Rounded"/>
                </a:rPr>
                <a:t>C</a:t>
              </a:r>
              <a:r>
                <a:rPr b="1" lang="en-US" sz="4400">
                  <a:solidFill>
                    <a:srgbClr val="92D050"/>
                  </a:solidFill>
                  <a:latin typeface="Arial Rounded"/>
                  <a:ea typeface="Arial Rounded"/>
                  <a:cs typeface="Arial Rounded"/>
                  <a:sym typeface="Arial Rounded"/>
                </a:rPr>
                <a:t>H</a:t>
              </a:r>
              <a:r>
                <a:rPr b="1" lang="en-US" sz="4400">
                  <a:solidFill>
                    <a:srgbClr val="C00000"/>
                  </a:solidFill>
                  <a:latin typeface="Arial Rounded"/>
                  <a:ea typeface="Arial Rounded"/>
                  <a:cs typeface="Arial Rounded"/>
                  <a:sym typeface="Arial Rounded"/>
                </a:rPr>
                <a:t>O</a:t>
              </a:r>
              <a:r>
                <a:rPr b="1" lang="en-US" sz="4400">
                  <a:solidFill>
                    <a:srgbClr val="92D050"/>
                  </a:solidFill>
                  <a:latin typeface="Arial Rounded"/>
                  <a:ea typeface="Arial Rounded"/>
                  <a:cs typeface="Arial Rounded"/>
                  <a:sym typeface="Arial Rounded"/>
                </a:rPr>
                <a:t>O</a:t>
              </a:r>
              <a:r>
                <a:rPr b="1" lang="en-US" sz="4400">
                  <a:solidFill>
                    <a:srgbClr val="31859B"/>
                  </a:solidFill>
                  <a:latin typeface="Arial Rounded"/>
                  <a:ea typeface="Arial Rounded"/>
                  <a:cs typeface="Arial Rounded"/>
                  <a:sym typeface="Arial Rounded"/>
                </a:rPr>
                <a:t>L</a:t>
              </a:r>
              <a:endParaRPr b="1" sz="4400">
                <a:solidFill>
                  <a:srgbClr val="31859B"/>
                </a:solidFill>
                <a:latin typeface="Arial Rounded"/>
                <a:ea typeface="Arial Rounded"/>
                <a:cs typeface="Arial Rounded"/>
                <a:sym typeface="Arial Rounded"/>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自定义版式">
  <p:cSld name="6_自定义版式">
    <p:bg>
      <p:bgPr>
        <a:solidFill>
          <a:srgbClr val="73CBCF"/>
        </a:solidFill>
      </p:bgPr>
    </p:bg>
    <p:spTree>
      <p:nvGrpSpPr>
        <p:cNvPr id="162" name="Shape 162"/>
        <p:cNvGrpSpPr/>
        <p:nvPr/>
      </p:nvGrpSpPr>
      <p:grpSpPr>
        <a:xfrm>
          <a:off x="0" y="0"/>
          <a:ext cx="0" cy="0"/>
          <a:chOff x="0" y="0"/>
          <a:chExt cx="0" cy="0"/>
        </a:xfrm>
      </p:grpSpPr>
      <p:sp>
        <p:nvSpPr>
          <p:cNvPr id="163" name="Google Shape;163;g1048a76b088_3_34"/>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g1048a76b088_3_34"/>
          <p:cNvSpPr txBox="1"/>
          <p:nvPr>
            <p:ph idx="1" type="body"/>
          </p:nvPr>
        </p:nvSpPr>
        <p:spPr>
          <a:xfrm>
            <a:off x="1071538" y="428604"/>
            <a:ext cx="4643437" cy="1785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 name="Google Shape;165;g1048a76b088_3_34"/>
          <p:cNvSpPr/>
          <p:nvPr/>
        </p:nvSpPr>
        <p:spPr>
          <a:xfrm>
            <a:off x="6429388" y="357166"/>
            <a:ext cx="2286016" cy="1643074"/>
          </a:xfrm>
          <a:custGeom>
            <a:rect b="b" l="l" r="r" t="t"/>
            <a:pathLst>
              <a:path extrusionOk="0" h="44465" w="43733">
                <a:moveTo>
                  <a:pt x="4113" y="14830"/>
                </a:moveTo>
                <a:cubicBezTo>
                  <a:pt x="3842" y="12117"/>
                  <a:pt x="4474" y="9381"/>
                  <a:pt x="5836" y="7367"/>
                </a:cubicBezTo>
                <a:cubicBezTo>
                  <a:pt x="7988" y="4186"/>
                  <a:pt x="11477" y="3477"/>
                  <a:pt x="14218" y="5662"/>
                </a:cubicBezTo>
                <a:cubicBezTo>
                  <a:pt x="15891" y="1369"/>
                  <a:pt x="20127" y="482"/>
                  <a:pt x="22669" y="3892"/>
                </a:cubicBezTo>
                <a:cubicBezTo>
                  <a:pt x="23310" y="2143"/>
                  <a:pt x="24541" y="934"/>
                  <a:pt x="25962" y="660"/>
                </a:cubicBezTo>
                <a:cubicBezTo>
                  <a:pt x="27526" y="358"/>
                  <a:pt x="29088" y="1230"/>
                  <a:pt x="30046" y="2941"/>
                </a:cubicBezTo>
                <a:cubicBezTo>
                  <a:pt x="31428" y="727"/>
                  <a:pt x="33714" y="0"/>
                  <a:pt x="35676" y="1150"/>
                </a:cubicBezTo>
                <a:cubicBezTo>
                  <a:pt x="37171" y="2026"/>
                  <a:pt x="38243" y="3860"/>
                  <a:pt x="38531" y="6036"/>
                </a:cubicBezTo>
                <a:cubicBezTo>
                  <a:pt x="40259" y="6678"/>
                  <a:pt x="41635" y="8458"/>
                  <a:pt x="42195" y="10778"/>
                </a:cubicBezTo>
                <a:cubicBezTo>
                  <a:pt x="42602" y="12462"/>
                  <a:pt x="42544" y="14291"/>
                  <a:pt x="42031" y="15920"/>
                </a:cubicBezTo>
                <a:cubicBezTo>
                  <a:pt x="43292" y="18154"/>
                  <a:pt x="43733" y="21050"/>
                  <a:pt x="43229" y="23782"/>
                </a:cubicBezTo>
                <a:cubicBezTo>
                  <a:pt x="42559" y="27414"/>
                  <a:pt x="40341" y="30134"/>
                  <a:pt x="37617" y="30664"/>
                </a:cubicBezTo>
                <a:cubicBezTo>
                  <a:pt x="37604" y="32931"/>
                  <a:pt x="36871" y="35081"/>
                  <a:pt x="35608" y="36561"/>
                </a:cubicBezTo>
                <a:cubicBezTo>
                  <a:pt x="33689" y="38810"/>
                  <a:pt x="30917" y="39099"/>
                  <a:pt x="28768" y="37275"/>
                </a:cubicBezTo>
                <a:cubicBezTo>
                  <a:pt x="28073" y="40408"/>
                  <a:pt x="26212" y="42803"/>
                  <a:pt x="23880" y="43566"/>
                </a:cubicBezTo>
                <a:cubicBezTo>
                  <a:pt x="21132" y="44465"/>
                  <a:pt x="18264" y="42933"/>
                  <a:pt x="16693" y="39726"/>
                </a:cubicBezTo>
                <a:cubicBezTo>
                  <a:pt x="12985" y="42770"/>
                  <a:pt x="8169" y="41059"/>
                  <a:pt x="6017" y="35932"/>
                </a:cubicBezTo>
                <a:cubicBezTo>
                  <a:pt x="3903" y="36269"/>
                  <a:pt x="1918" y="34484"/>
                  <a:pt x="1323" y="31710"/>
                </a:cubicBezTo>
                <a:cubicBezTo>
                  <a:pt x="892" y="29703"/>
                  <a:pt x="1273" y="27537"/>
                  <a:pt x="2326" y="26011"/>
                </a:cubicBezTo>
                <a:cubicBezTo>
                  <a:pt x="832" y="24814"/>
                  <a:pt x="0" y="22517"/>
                  <a:pt x="208" y="20164"/>
                </a:cubicBezTo>
                <a:cubicBezTo>
                  <a:pt x="452" y="17409"/>
                  <a:pt x="2058" y="15251"/>
                  <a:pt x="4076" y="14967"/>
                </a:cubicBezTo>
                <a:cubicBezTo>
                  <a:pt x="4088" y="14921"/>
                  <a:pt x="4101" y="14876"/>
                  <a:pt x="4113" y="14830"/>
                </a:cubicBezTo>
                <a:close/>
              </a:path>
              <a:path extrusionOk="0" fill="none" h="44465" w="43733">
                <a:moveTo>
                  <a:pt x="4906" y="26637"/>
                </a:moveTo>
                <a:cubicBezTo>
                  <a:pt x="4022" y="26731"/>
                  <a:pt x="3138" y="26453"/>
                  <a:pt x="2373" y="25840"/>
                </a:cubicBezTo>
                <a:moveTo>
                  <a:pt x="7141" y="35359"/>
                </a:moveTo>
                <a:cubicBezTo>
                  <a:pt x="6786" y="35552"/>
                  <a:pt x="6413" y="35680"/>
                  <a:pt x="6033" y="35740"/>
                </a:cubicBezTo>
                <a:moveTo>
                  <a:pt x="16691" y="39550"/>
                </a:moveTo>
                <a:cubicBezTo>
                  <a:pt x="16424" y="39004"/>
                  <a:pt x="16200" y="38421"/>
                  <a:pt x="16023" y="37810"/>
                </a:cubicBezTo>
                <a:moveTo>
                  <a:pt x="29040" y="35211"/>
                </a:moveTo>
                <a:cubicBezTo>
                  <a:pt x="29001" y="35858"/>
                  <a:pt x="28911" y="36498"/>
                  <a:pt x="28773" y="37120"/>
                </a:cubicBezTo>
                <a:moveTo>
                  <a:pt x="34342" y="23414"/>
                </a:moveTo>
                <a:cubicBezTo>
                  <a:pt x="36346" y="24742"/>
                  <a:pt x="37611" y="27518"/>
                  <a:pt x="37593" y="30550"/>
                </a:cubicBezTo>
                <a:moveTo>
                  <a:pt x="42011" y="15814"/>
                </a:moveTo>
                <a:cubicBezTo>
                  <a:pt x="41686" y="16846"/>
                  <a:pt x="41191" y="17762"/>
                  <a:pt x="40563" y="18490"/>
                </a:cubicBezTo>
                <a:moveTo>
                  <a:pt x="38537" y="5886"/>
                </a:moveTo>
                <a:cubicBezTo>
                  <a:pt x="38592" y="6303"/>
                  <a:pt x="38618" y="6726"/>
                  <a:pt x="38613" y="7150"/>
                </a:cubicBezTo>
                <a:moveTo>
                  <a:pt x="29291" y="4412"/>
                </a:moveTo>
                <a:cubicBezTo>
                  <a:pt x="29480" y="3829"/>
                  <a:pt x="29729" y="3286"/>
                  <a:pt x="30033" y="2800"/>
                </a:cubicBezTo>
                <a:moveTo>
                  <a:pt x="22354" y="5180"/>
                </a:moveTo>
                <a:cubicBezTo>
                  <a:pt x="22431" y="4698"/>
                  <a:pt x="22552" y="4231"/>
                  <a:pt x="22713" y="3790"/>
                </a:cubicBezTo>
                <a:moveTo>
                  <a:pt x="14213" y="5652"/>
                </a:moveTo>
                <a:cubicBezTo>
                  <a:pt x="14685" y="6028"/>
                  <a:pt x="15121" y="6481"/>
                  <a:pt x="15513" y="7000"/>
                </a:cubicBezTo>
                <a:moveTo>
                  <a:pt x="4340" y="16249"/>
                </a:moveTo>
                <a:cubicBezTo>
                  <a:pt x="4237" y="15785"/>
                  <a:pt x="4161" y="15311"/>
                  <a:pt x="4113" y="14830"/>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g1048a76b088_3_34"/>
          <p:cNvSpPr/>
          <p:nvPr/>
        </p:nvSpPr>
        <p:spPr>
          <a:xfrm>
            <a:off x="4572000" y="3500438"/>
            <a:ext cx="1678514" cy="1279246"/>
          </a:xfrm>
          <a:custGeom>
            <a:rect b="b" l="l" r="r" t="t"/>
            <a:pathLst>
              <a:path extrusionOk="0" h="44465" w="43733">
                <a:moveTo>
                  <a:pt x="4113" y="14830"/>
                </a:moveTo>
                <a:cubicBezTo>
                  <a:pt x="3842" y="12117"/>
                  <a:pt x="4474" y="9381"/>
                  <a:pt x="5836" y="7367"/>
                </a:cubicBezTo>
                <a:cubicBezTo>
                  <a:pt x="7988" y="4186"/>
                  <a:pt x="11477" y="3477"/>
                  <a:pt x="14218" y="5662"/>
                </a:cubicBezTo>
                <a:cubicBezTo>
                  <a:pt x="15891" y="1369"/>
                  <a:pt x="20127" y="482"/>
                  <a:pt x="22669" y="3892"/>
                </a:cubicBezTo>
                <a:cubicBezTo>
                  <a:pt x="23310" y="2143"/>
                  <a:pt x="24541" y="934"/>
                  <a:pt x="25962" y="660"/>
                </a:cubicBezTo>
                <a:cubicBezTo>
                  <a:pt x="27526" y="358"/>
                  <a:pt x="29088" y="1230"/>
                  <a:pt x="30046" y="2941"/>
                </a:cubicBezTo>
                <a:cubicBezTo>
                  <a:pt x="31428" y="727"/>
                  <a:pt x="33714" y="0"/>
                  <a:pt x="35676" y="1150"/>
                </a:cubicBezTo>
                <a:cubicBezTo>
                  <a:pt x="37171" y="2026"/>
                  <a:pt x="38243" y="3860"/>
                  <a:pt x="38531" y="6036"/>
                </a:cubicBezTo>
                <a:cubicBezTo>
                  <a:pt x="40259" y="6678"/>
                  <a:pt x="41635" y="8458"/>
                  <a:pt x="42195" y="10778"/>
                </a:cubicBezTo>
                <a:cubicBezTo>
                  <a:pt x="42602" y="12462"/>
                  <a:pt x="42544" y="14291"/>
                  <a:pt x="42031" y="15920"/>
                </a:cubicBezTo>
                <a:cubicBezTo>
                  <a:pt x="43292" y="18154"/>
                  <a:pt x="43733" y="21050"/>
                  <a:pt x="43229" y="23782"/>
                </a:cubicBezTo>
                <a:cubicBezTo>
                  <a:pt x="42559" y="27414"/>
                  <a:pt x="40341" y="30134"/>
                  <a:pt x="37617" y="30664"/>
                </a:cubicBezTo>
                <a:cubicBezTo>
                  <a:pt x="37604" y="32931"/>
                  <a:pt x="36871" y="35081"/>
                  <a:pt x="35608" y="36561"/>
                </a:cubicBezTo>
                <a:cubicBezTo>
                  <a:pt x="33689" y="38810"/>
                  <a:pt x="30917" y="39099"/>
                  <a:pt x="28768" y="37275"/>
                </a:cubicBezTo>
                <a:cubicBezTo>
                  <a:pt x="28073" y="40408"/>
                  <a:pt x="26212" y="42803"/>
                  <a:pt x="23880" y="43566"/>
                </a:cubicBezTo>
                <a:cubicBezTo>
                  <a:pt x="21132" y="44465"/>
                  <a:pt x="18264" y="42933"/>
                  <a:pt x="16693" y="39726"/>
                </a:cubicBezTo>
                <a:cubicBezTo>
                  <a:pt x="12985" y="42770"/>
                  <a:pt x="8169" y="41059"/>
                  <a:pt x="6017" y="35932"/>
                </a:cubicBezTo>
                <a:cubicBezTo>
                  <a:pt x="3903" y="36269"/>
                  <a:pt x="1918" y="34484"/>
                  <a:pt x="1323" y="31710"/>
                </a:cubicBezTo>
                <a:cubicBezTo>
                  <a:pt x="892" y="29703"/>
                  <a:pt x="1273" y="27537"/>
                  <a:pt x="2326" y="26011"/>
                </a:cubicBezTo>
                <a:cubicBezTo>
                  <a:pt x="832" y="24814"/>
                  <a:pt x="0" y="22517"/>
                  <a:pt x="208" y="20164"/>
                </a:cubicBezTo>
                <a:cubicBezTo>
                  <a:pt x="452" y="17409"/>
                  <a:pt x="2058" y="15251"/>
                  <a:pt x="4076" y="14967"/>
                </a:cubicBezTo>
                <a:cubicBezTo>
                  <a:pt x="4088" y="14921"/>
                  <a:pt x="4101" y="14876"/>
                  <a:pt x="4113" y="14830"/>
                </a:cubicBezTo>
                <a:close/>
              </a:path>
              <a:path extrusionOk="0" fill="none" h="44465" w="43733">
                <a:moveTo>
                  <a:pt x="4906" y="26637"/>
                </a:moveTo>
                <a:cubicBezTo>
                  <a:pt x="4022" y="26731"/>
                  <a:pt x="3138" y="26453"/>
                  <a:pt x="2373" y="25840"/>
                </a:cubicBezTo>
                <a:moveTo>
                  <a:pt x="7141" y="35359"/>
                </a:moveTo>
                <a:cubicBezTo>
                  <a:pt x="6786" y="35552"/>
                  <a:pt x="6413" y="35680"/>
                  <a:pt x="6033" y="35740"/>
                </a:cubicBezTo>
                <a:moveTo>
                  <a:pt x="16691" y="39550"/>
                </a:moveTo>
                <a:cubicBezTo>
                  <a:pt x="16424" y="39004"/>
                  <a:pt x="16200" y="38421"/>
                  <a:pt x="16023" y="37810"/>
                </a:cubicBezTo>
                <a:moveTo>
                  <a:pt x="29040" y="35211"/>
                </a:moveTo>
                <a:cubicBezTo>
                  <a:pt x="29001" y="35858"/>
                  <a:pt x="28911" y="36498"/>
                  <a:pt x="28773" y="37120"/>
                </a:cubicBezTo>
                <a:moveTo>
                  <a:pt x="34342" y="23414"/>
                </a:moveTo>
                <a:cubicBezTo>
                  <a:pt x="36346" y="24742"/>
                  <a:pt x="37611" y="27518"/>
                  <a:pt x="37593" y="30550"/>
                </a:cubicBezTo>
                <a:moveTo>
                  <a:pt x="42011" y="15814"/>
                </a:moveTo>
                <a:cubicBezTo>
                  <a:pt x="41686" y="16846"/>
                  <a:pt x="41191" y="17762"/>
                  <a:pt x="40563" y="18490"/>
                </a:cubicBezTo>
                <a:moveTo>
                  <a:pt x="38537" y="5886"/>
                </a:moveTo>
                <a:cubicBezTo>
                  <a:pt x="38592" y="6303"/>
                  <a:pt x="38618" y="6726"/>
                  <a:pt x="38613" y="7150"/>
                </a:cubicBezTo>
                <a:moveTo>
                  <a:pt x="29291" y="4412"/>
                </a:moveTo>
                <a:cubicBezTo>
                  <a:pt x="29480" y="3829"/>
                  <a:pt x="29729" y="3286"/>
                  <a:pt x="30033" y="2800"/>
                </a:cubicBezTo>
                <a:moveTo>
                  <a:pt x="22354" y="5180"/>
                </a:moveTo>
                <a:cubicBezTo>
                  <a:pt x="22431" y="4698"/>
                  <a:pt x="22552" y="4231"/>
                  <a:pt x="22713" y="3790"/>
                </a:cubicBezTo>
                <a:moveTo>
                  <a:pt x="14213" y="5652"/>
                </a:moveTo>
                <a:cubicBezTo>
                  <a:pt x="14685" y="6028"/>
                  <a:pt x="15121" y="6481"/>
                  <a:pt x="15513" y="7000"/>
                </a:cubicBezTo>
                <a:moveTo>
                  <a:pt x="4340" y="16249"/>
                </a:moveTo>
                <a:cubicBezTo>
                  <a:pt x="4237" y="15785"/>
                  <a:pt x="4161" y="15311"/>
                  <a:pt x="4113" y="14830"/>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未标题-1_13.png" id="167" name="Google Shape;167;g1048a76b088_3_34"/>
          <p:cNvPicPr preferRelativeResize="0"/>
          <p:nvPr/>
        </p:nvPicPr>
        <p:blipFill rotWithShape="1">
          <a:blip r:embed="rId2">
            <a:alphaModFix/>
          </a:blip>
          <a:srcRect b="0" l="0" r="0" t="0"/>
          <a:stretch/>
        </p:blipFill>
        <p:spPr>
          <a:xfrm>
            <a:off x="0" y="2214554"/>
            <a:ext cx="1500166" cy="1047657"/>
          </a:xfrm>
          <a:prstGeom prst="rect">
            <a:avLst/>
          </a:prstGeom>
          <a:noFill/>
          <a:ln>
            <a:noFill/>
          </a:ln>
        </p:spPr>
      </p:pic>
      <p:pic>
        <p:nvPicPr>
          <p:cNvPr descr="bs_05.png" id="168" name="Google Shape;168;g1048a76b088_3_34"/>
          <p:cNvPicPr preferRelativeResize="0"/>
          <p:nvPr/>
        </p:nvPicPr>
        <p:blipFill rotWithShape="1">
          <a:blip r:embed="rId3">
            <a:alphaModFix/>
          </a:blip>
          <a:srcRect b="0" l="0" r="0" t="0"/>
          <a:stretch/>
        </p:blipFill>
        <p:spPr>
          <a:xfrm>
            <a:off x="5979697" y="1928802"/>
            <a:ext cx="3164335" cy="4735629"/>
          </a:xfrm>
          <a:prstGeom prst="rect">
            <a:avLst/>
          </a:prstGeom>
          <a:noFill/>
          <a:ln>
            <a:noFill/>
          </a:ln>
        </p:spPr>
      </p:pic>
      <p:pic>
        <p:nvPicPr>
          <p:cNvPr descr="sb_06.png" id="169" name="Google Shape;169;g1048a76b088_3_34"/>
          <p:cNvPicPr preferRelativeResize="0"/>
          <p:nvPr/>
        </p:nvPicPr>
        <p:blipFill rotWithShape="1">
          <a:blip r:embed="rId4">
            <a:alphaModFix/>
          </a:blip>
          <a:srcRect b="0" l="0" r="0" t="0"/>
          <a:stretch/>
        </p:blipFill>
        <p:spPr>
          <a:xfrm>
            <a:off x="5357818" y="5143512"/>
            <a:ext cx="1013080" cy="132999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170" name="Shape 170"/>
        <p:cNvGrpSpPr/>
        <p:nvPr/>
      </p:nvGrpSpPr>
      <p:grpSpPr>
        <a:xfrm>
          <a:off x="0" y="0"/>
          <a:ext cx="0" cy="0"/>
          <a:chOff x="0" y="0"/>
          <a:chExt cx="0" cy="0"/>
        </a:xfrm>
      </p:grpSpPr>
      <p:pic>
        <p:nvPicPr>
          <p:cNvPr descr="返校1-1.png" id="171" name="Google Shape;171;g1048a76b088_3_42"/>
          <p:cNvPicPr preferRelativeResize="0"/>
          <p:nvPr/>
        </p:nvPicPr>
        <p:blipFill rotWithShape="1">
          <a:blip r:embed="rId2">
            <a:alphaModFix/>
          </a:blip>
          <a:srcRect b="0" l="0" r="0" t="0"/>
          <a:stretch/>
        </p:blipFill>
        <p:spPr>
          <a:xfrm>
            <a:off x="0" y="0"/>
            <a:ext cx="9162679" cy="6858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自定义版式">
  <p:cSld name="4_自定义版式">
    <p:bg>
      <p:bgPr>
        <a:solidFill>
          <a:srgbClr val="73CBCF"/>
        </a:solidFill>
      </p:bgPr>
    </p:bg>
    <p:spTree>
      <p:nvGrpSpPr>
        <p:cNvPr id="172" name="Shape 172"/>
        <p:cNvGrpSpPr/>
        <p:nvPr/>
      </p:nvGrpSpPr>
      <p:grpSpPr>
        <a:xfrm>
          <a:off x="0" y="0"/>
          <a:ext cx="0" cy="0"/>
          <a:chOff x="0" y="0"/>
          <a:chExt cx="0" cy="0"/>
        </a:xfrm>
      </p:grpSpPr>
      <p:sp>
        <p:nvSpPr>
          <p:cNvPr id="173" name="Google Shape;173;g1048a76b088_3_44"/>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g1048a76b088_3_44"/>
          <p:cNvSpPr/>
          <p:nvPr/>
        </p:nvSpPr>
        <p:spPr>
          <a:xfrm>
            <a:off x="6429388" y="357166"/>
            <a:ext cx="2286016" cy="1643074"/>
          </a:xfrm>
          <a:custGeom>
            <a:rect b="b" l="l" r="r" t="t"/>
            <a:pathLst>
              <a:path extrusionOk="0" h="44465" w="43733">
                <a:moveTo>
                  <a:pt x="4113" y="14830"/>
                </a:moveTo>
                <a:cubicBezTo>
                  <a:pt x="3842" y="12117"/>
                  <a:pt x="4474" y="9381"/>
                  <a:pt x="5836" y="7367"/>
                </a:cubicBezTo>
                <a:cubicBezTo>
                  <a:pt x="7988" y="4186"/>
                  <a:pt x="11477" y="3477"/>
                  <a:pt x="14218" y="5662"/>
                </a:cubicBezTo>
                <a:cubicBezTo>
                  <a:pt x="15891" y="1369"/>
                  <a:pt x="20127" y="482"/>
                  <a:pt x="22669" y="3892"/>
                </a:cubicBezTo>
                <a:cubicBezTo>
                  <a:pt x="23310" y="2143"/>
                  <a:pt x="24541" y="934"/>
                  <a:pt x="25962" y="660"/>
                </a:cubicBezTo>
                <a:cubicBezTo>
                  <a:pt x="27526" y="358"/>
                  <a:pt x="29088" y="1230"/>
                  <a:pt x="30046" y="2941"/>
                </a:cubicBezTo>
                <a:cubicBezTo>
                  <a:pt x="31428" y="727"/>
                  <a:pt x="33714" y="0"/>
                  <a:pt x="35676" y="1150"/>
                </a:cubicBezTo>
                <a:cubicBezTo>
                  <a:pt x="37171" y="2026"/>
                  <a:pt x="38243" y="3860"/>
                  <a:pt x="38531" y="6036"/>
                </a:cubicBezTo>
                <a:cubicBezTo>
                  <a:pt x="40259" y="6678"/>
                  <a:pt x="41635" y="8458"/>
                  <a:pt x="42195" y="10778"/>
                </a:cubicBezTo>
                <a:cubicBezTo>
                  <a:pt x="42602" y="12462"/>
                  <a:pt x="42544" y="14291"/>
                  <a:pt x="42031" y="15920"/>
                </a:cubicBezTo>
                <a:cubicBezTo>
                  <a:pt x="43292" y="18154"/>
                  <a:pt x="43733" y="21050"/>
                  <a:pt x="43229" y="23782"/>
                </a:cubicBezTo>
                <a:cubicBezTo>
                  <a:pt x="42559" y="27414"/>
                  <a:pt x="40341" y="30134"/>
                  <a:pt x="37617" y="30664"/>
                </a:cubicBezTo>
                <a:cubicBezTo>
                  <a:pt x="37604" y="32931"/>
                  <a:pt x="36871" y="35081"/>
                  <a:pt x="35608" y="36561"/>
                </a:cubicBezTo>
                <a:cubicBezTo>
                  <a:pt x="33689" y="38810"/>
                  <a:pt x="30917" y="39099"/>
                  <a:pt x="28768" y="37275"/>
                </a:cubicBezTo>
                <a:cubicBezTo>
                  <a:pt x="28073" y="40408"/>
                  <a:pt x="26212" y="42803"/>
                  <a:pt x="23880" y="43566"/>
                </a:cubicBezTo>
                <a:cubicBezTo>
                  <a:pt x="21132" y="44465"/>
                  <a:pt x="18264" y="42933"/>
                  <a:pt x="16693" y="39726"/>
                </a:cubicBezTo>
                <a:cubicBezTo>
                  <a:pt x="12985" y="42770"/>
                  <a:pt x="8169" y="41059"/>
                  <a:pt x="6017" y="35932"/>
                </a:cubicBezTo>
                <a:cubicBezTo>
                  <a:pt x="3903" y="36269"/>
                  <a:pt x="1918" y="34484"/>
                  <a:pt x="1323" y="31710"/>
                </a:cubicBezTo>
                <a:cubicBezTo>
                  <a:pt x="892" y="29703"/>
                  <a:pt x="1273" y="27537"/>
                  <a:pt x="2326" y="26011"/>
                </a:cubicBezTo>
                <a:cubicBezTo>
                  <a:pt x="832" y="24814"/>
                  <a:pt x="0" y="22517"/>
                  <a:pt x="208" y="20164"/>
                </a:cubicBezTo>
                <a:cubicBezTo>
                  <a:pt x="452" y="17409"/>
                  <a:pt x="2058" y="15251"/>
                  <a:pt x="4076" y="14967"/>
                </a:cubicBezTo>
                <a:cubicBezTo>
                  <a:pt x="4088" y="14921"/>
                  <a:pt x="4101" y="14876"/>
                  <a:pt x="4113" y="14830"/>
                </a:cubicBezTo>
                <a:close/>
              </a:path>
              <a:path extrusionOk="0" fill="none" h="44465" w="43733">
                <a:moveTo>
                  <a:pt x="4906" y="26637"/>
                </a:moveTo>
                <a:cubicBezTo>
                  <a:pt x="4022" y="26731"/>
                  <a:pt x="3138" y="26453"/>
                  <a:pt x="2373" y="25840"/>
                </a:cubicBezTo>
                <a:moveTo>
                  <a:pt x="7141" y="35359"/>
                </a:moveTo>
                <a:cubicBezTo>
                  <a:pt x="6786" y="35552"/>
                  <a:pt x="6413" y="35680"/>
                  <a:pt x="6033" y="35740"/>
                </a:cubicBezTo>
                <a:moveTo>
                  <a:pt x="16691" y="39550"/>
                </a:moveTo>
                <a:cubicBezTo>
                  <a:pt x="16424" y="39004"/>
                  <a:pt x="16200" y="38421"/>
                  <a:pt x="16023" y="37810"/>
                </a:cubicBezTo>
                <a:moveTo>
                  <a:pt x="29040" y="35211"/>
                </a:moveTo>
                <a:cubicBezTo>
                  <a:pt x="29001" y="35858"/>
                  <a:pt x="28911" y="36498"/>
                  <a:pt x="28773" y="37120"/>
                </a:cubicBezTo>
                <a:moveTo>
                  <a:pt x="34342" y="23414"/>
                </a:moveTo>
                <a:cubicBezTo>
                  <a:pt x="36346" y="24742"/>
                  <a:pt x="37611" y="27518"/>
                  <a:pt x="37593" y="30550"/>
                </a:cubicBezTo>
                <a:moveTo>
                  <a:pt x="42011" y="15814"/>
                </a:moveTo>
                <a:cubicBezTo>
                  <a:pt x="41686" y="16846"/>
                  <a:pt x="41191" y="17762"/>
                  <a:pt x="40563" y="18490"/>
                </a:cubicBezTo>
                <a:moveTo>
                  <a:pt x="38537" y="5886"/>
                </a:moveTo>
                <a:cubicBezTo>
                  <a:pt x="38592" y="6303"/>
                  <a:pt x="38618" y="6726"/>
                  <a:pt x="38613" y="7150"/>
                </a:cubicBezTo>
                <a:moveTo>
                  <a:pt x="29291" y="4412"/>
                </a:moveTo>
                <a:cubicBezTo>
                  <a:pt x="29480" y="3829"/>
                  <a:pt x="29729" y="3286"/>
                  <a:pt x="30033" y="2800"/>
                </a:cubicBezTo>
                <a:moveTo>
                  <a:pt x="22354" y="5180"/>
                </a:moveTo>
                <a:cubicBezTo>
                  <a:pt x="22431" y="4698"/>
                  <a:pt x="22552" y="4231"/>
                  <a:pt x="22713" y="3790"/>
                </a:cubicBezTo>
                <a:moveTo>
                  <a:pt x="14213" y="5652"/>
                </a:moveTo>
                <a:cubicBezTo>
                  <a:pt x="14685" y="6028"/>
                  <a:pt x="15121" y="6481"/>
                  <a:pt x="15513" y="7000"/>
                </a:cubicBezTo>
                <a:moveTo>
                  <a:pt x="4340" y="16249"/>
                </a:moveTo>
                <a:cubicBezTo>
                  <a:pt x="4237" y="15785"/>
                  <a:pt x="4161" y="15311"/>
                  <a:pt x="4113" y="14830"/>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g1048a76b088_3_44"/>
          <p:cNvSpPr/>
          <p:nvPr/>
        </p:nvSpPr>
        <p:spPr>
          <a:xfrm>
            <a:off x="5357818" y="3857628"/>
            <a:ext cx="1428760" cy="1088901"/>
          </a:xfrm>
          <a:custGeom>
            <a:rect b="b" l="l" r="r" t="t"/>
            <a:pathLst>
              <a:path extrusionOk="0" h="44465" w="43733">
                <a:moveTo>
                  <a:pt x="4113" y="14830"/>
                </a:moveTo>
                <a:cubicBezTo>
                  <a:pt x="3842" y="12117"/>
                  <a:pt x="4474" y="9381"/>
                  <a:pt x="5836" y="7367"/>
                </a:cubicBezTo>
                <a:cubicBezTo>
                  <a:pt x="7988" y="4186"/>
                  <a:pt x="11477" y="3477"/>
                  <a:pt x="14218" y="5662"/>
                </a:cubicBezTo>
                <a:cubicBezTo>
                  <a:pt x="15891" y="1369"/>
                  <a:pt x="20127" y="482"/>
                  <a:pt x="22669" y="3892"/>
                </a:cubicBezTo>
                <a:cubicBezTo>
                  <a:pt x="23310" y="2143"/>
                  <a:pt x="24541" y="934"/>
                  <a:pt x="25962" y="660"/>
                </a:cubicBezTo>
                <a:cubicBezTo>
                  <a:pt x="27526" y="358"/>
                  <a:pt x="29088" y="1230"/>
                  <a:pt x="30046" y="2941"/>
                </a:cubicBezTo>
                <a:cubicBezTo>
                  <a:pt x="31428" y="727"/>
                  <a:pt x="33714" y="0"/>
                  <a:pt x="35676" y="1150"/>
                </a:cubicBezTo>
                <a:cubicBezTo>
                  <a:pt x="37171" y="2026"/>
                  <a:pt x="38243" y="3860"/>
                  <a:pt x="38531" y="6036"/>
                </a:cubicBezTo>
                <a:cubicBezTo>
                  <a:pt x="40259" y="6678"/>
                  <a:pt x="41635" y="8458"/>
                  <a:pt x="42195" y="10778"/>
                </a:cubicBezTo>
                <a:cubicBezTo>
                  <a:pt x="42602" y="12462"/>
                  <a:pt x="42544" y="14291"/>
                  <a:pt x="42031" y="15920"/>
                </a:cubicBezTo>
                <a:cubicBezTo>
                  <a:pt x="43292" y="18154"/>
                  <a:pt x="43733" y="21050"/>
                  <a:pt x="43229" y="23782"/>
                </a:cubicBezTo>
                <a:cubicBezTo>
                  <a:pt x="42559" y="27414"/>
                  <a:pt x="40341" y="30134"/>
                  <a:pt x="37617" y="30664"/>
                </a:cubicBezTo>
                <a:cubicBezTo>
                  <a:pt x="37604" y="32931"/>
                  <a:pt x="36871" y="35081"/>
                  <a:pt x="35608" y="36561"/>
                </a:cubicBezTo>
                <a:cubicBezTo>
                  <a:pt x="33689" y="38810"/>
                  <a:pt x="30917" y="39099"/>
                  <a:pt x="28768" y="37275"/>
                </a:cubicBezTo>
                <a:cubicBezTo>
                  <a:pt x="28073" y="40408"/>
                  <a:pt x="26212" y="42803"/>
                  <a:pt x="23880" y="43566"/>
                </a:cubicBezTo>
                <a:cubicBezTo>
                  <a:pt x="21132" y="44465"/>
                  <a:pt x="18264" y="42933"/>
                  <a:pt x="16693" y="39726"/>
                </a:cubicBezTo>
                <a:cubicBezTo>
                  <a:pt x="12985" y="42770"/>
                  <a:pt x="8169" y="41059"/>
                  <a:pt x="6017" y="35932"/>
                </a:cubicBezTo>
                <a:cubicBezTo>
                  <a:pt x="3903" y="36269"/>
                  <a:pt x="1918" y="34484"/>
                  <a:pt x="1323" y="31710"/>
                </a:cubicBezTo>
                <a:cubicBezTo>
                  <a:pt x="892" y="29703"/>
                  <a:pt x="1273" y="27537"/>
                  <a:pt x="2326" y="26011"/>
                </a:cubicBezTo>
                <a:cubicBezTo>
                  <a:pt x="832" y="24814"/>
                  <a:pt x="0" y="22517"/>
                  <a:pt x="208" y="20164"/>
                </a:cubicBezTo>
                <a:cubicBezTo>
                  <a:pt x="452" y="17409"/>
                  <a:pt x="2058" y="15251"/>
                  <a:pt x="4076" y="14967"/>
                </a:cubicBezTo>
                <a:cubicBezTo>
                  <a:pt x="4088" y="14921"/>
                  <a:pt x="4101" y="14876"/>
                  <a:pt x="4113" y="14830"/>
                </a:cubicBezTo>
                <a:close/>
              </a:path>
              <a:path extrusionOk="0" fill="none" h="44465" w="43733">
                <a:moveTo>
                  <a:pt x="4906" y="26637"/>
                </a:moveTo>
                <a:cubicBezTo>
                  <a:pt x="4022" y="26731"/>
                  <a:pt x="3138" y="26453"/>
                  <a:pt x="2373" y="25840"/>
                </a:cubicBezTo>
                <a:moveTo>
                  <a:pt x="7141" y="35359"/>
                </a:moveTo>
                <a:cubicBezTo>
                  <a:pt x="6786" y="35552"/>
                  <a:pt x="6413" y="35680"/>
                  <a:pt x="6033" y="35740"/>
                </a:cubicBezTo>
                <a:moveTo>
                  <a:pt x="16691" y="39550"/>
                </a:moveTo>
                <a:cubicBezTo>
                  <a:pt x="16424" y="39004"/>
                  <a:pt x="16200" y="38421"/>
                  <a:pt x="16023" y="37810"/>
                </a:cubicBezTo>
                <a:moveTo>
                  <a:pt x="29040" y="35211"/>
                </a:moveTo>
                <a:cubicBezTo>
                  <a:pt x="29001" y="35858"/>
                  <a:pt x="28911" y="36498"/>
                  <a:pt x="28773" y="37120"/>
                </a:cubicBezTo>
                <a:moveTo>
                  <a:pt x="34342" y="23414"/>
                </a:moveTo>
                <a:cubicBezTo>
                  <a:pt x="36346" y="24742"/>
                  <a:pt x="37611" y="27518"/>
                  <a:pt x="37593" y="30550"/>
                </a:cubicBezTo>
                <a:moveTo>
                  <a:pt x="42011" y="15814"/>
                </a:moveTo>
                <a:cubicBezTo>
                  <a:pt x="41686" y="16846"/>
                  <a:pt x="41191" y="17762"/>
                  <a:pt x="40563" y="18490"/>
                </a:cubicBezTo>
                <a:moveTo>
                  <a:pt x="38537" y="5886"/>
                </a:moveTo>
                <a:cubicBezTo>
                  <a:pt x="38592" y="6303"/>
                  <a:pt x="38618" y="6726"/>
                  <a:pt x="38613" y="7150"/>
                </a:cubicBezTo>
                <a:moveTo>
                  <a:pt x="29291" y="4412"/>
                </a:moveTo>
                <a:cubicBezTo>
                  <a:pt x="29480" y="3829"/>
                  <a:pt x="29729" y="3286"/>
                  <a:pt x="30033" y="2800"/>
                </a:cubicBezTo>
                <a:moveTo>
                  <a:pt x="22354" y="5180"/>
                </a:moveTo>
                <a:cubicBezTo>
                  <a:pt x="22431" y="4698"/>
                  <a:pt x="22552" y="4231"/>
                  <a:pt x="22713" y="3790"/>
                </a:cubicBezTo>
                <a:moveTo>
                  <a:pt x="14213" y="5652"/>
                </a:moveTo>
                <a:cubicBezTo>
                  <a:pt x="14685" y="6028"/>
                  <a:pt x="15121" y="6481"/>
                  <a:pt x="15513" y="7000"/>
                </a:cubicBezTo>
                <a:moveTo>
                  <a:pt x="4340" y="16249"/>
                </a:moveTo>
                <a:cubicBezTo>
                  <a:pt x="4237" y="15785"/>
                  <a:pt x="4161" y="15311"/>
                  <a:pt x="4113" y="14830"/>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b_06.png" id="176" name="Google Shape;176;g1048a76b088_3_44"/>
          <p:cNvPicPr preferRelativeResize="0"/>
          <p:nvPr/>
        </p:nvPicPr>
        <p:blipFill rotWithShape="1">
          <a:blip r:embed="rId2">
            <a:alphaModFix/>
          </a:blip>
          <a:srcRect b="0" l="0" r="0" t="0"/>
          <a:stretch/>
        </p:blipFill>
        <p:spPr>
          <a:xfrm>
            <a:off x="7572396" y="4929198"/>
            <a:ext cx="1143906" cy="1501743"/>
          </a:xfrm>
          <a:prstGeom prst="rect">
            <a:avLst/>
          </a:prstGeom>
          <a:noFill/>
          <a:ln>
            <a:noFill/>
          </a:ln>
        </p:spPr>
      </p:pic>
      <p:sp>
        <p:nvSpPr>
          <p:cNvPr id="177" name="Google Shape;177;g1048a76b088_3_44"/>
          <p:cNvSpPr txBox="1"/>
          <p:nvPr>
            <p:ph idx="1" type="body"/>
          </p:nvPr>
        </p:nvSpPr>
        <p:spPr>
          <a:xfrm>
            <a:off x="1071538" y="428604"/>
            <a:ext cx="4643437" cy="1785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未标题-1_13.png" id="178" name="Google Shape;178;g1048a76b088_3_44"/>
          <p:cNvPicPr preferRelativeResize="0"/>
          <p:nvPr/>
        </p:nvPicPr>
        <p:blipFill rotWithShape="1">
          <a:blip r:embed="rId3">
            <a:alphaModFix/>
          </a:blip>
          <a:srcRect b="0" l="0" r="0" t="0"/>
          <a:stretch/>
        </p:blipFill>
        <p:spPr>
          <a:xfrm>
            <a:off x="0" y="2214554"/>
            <a:ext cx="1500166" cy="104765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179" name="Shape 179"/>
        <p:cNvGrpSpPr/>
        <p:nvPr/>
      </p:nvGrpSpPr>
      <p:grpSpPr>
        <a:xfrm>
          <a:off x="0" y="0"/>
          <a:ext cx="0" cy="0"/>
          <a:chOff x="0" y="0"/>
          <a:chExt cx="0" cy="0"/>
        </a:xfrm>
      </p:grpSpPr>
      <p:sp>
        <p:nvSpPr>
          <p:cNvPr id="180" name="Google Shape;180;g1048a76b088_3_51"/>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b_03.png" id="181" name="Google Shape;181;g1048a76b088_3_51"/>
          <p:cNvPicPr preferRelativeResize="0"/>
          <p:nvPr/>
        </p:nvPicPr>
        <p:blipFill rotWithShape="1">
          <a:blip r:embed="rId2">
            <a:alphaModFix/>
          </a:blip>
          <a:srcRect b="0" l="0" r="0" t="0"/>
          <a:stretch/>
        </p:blipFill>
        <p:spPr>
          <a:xfrm>
            <a:off x="7429520" y="4357694"/>
            <a:ext cx="1568904" cy="1962668"/>
          </a:xfrm>
          <a:prstGeom prst="rect">
            <a:avLst/>
          </a:prstGeom>
          <a:noFill/>
          <a:ln>
            <a:noFill/>
          </a:ln>
        </p:spPr>
      </p:pic>
      <p:pic>
        <p:nvPicPr>
          <p:cNvPr descr="bs_05.png" id="182" name="Google Shape;182;g1048a76b088_3_51"/>
          <p:cNvPicPr preferRelativeResize="0"/>
          <p:nvPr/>
        </p:nvPicPr>
        <p:blipFill rotWithShape="1">
          <a:blip r:embed="rId3">
            <a:alphaModFix/>
          </a:blip>
          <a:srcRect b="0" l="0" r="0" t="0"/>
          <a:stretch/>
        </p:blipFill>
        <p:spPr>
          <a:xfrm>
            <a:off x="571472" y="1214422"/>
            <a:ext cx="1170020" cy="1751010"/>
          </a:xfrm>
          <a:prstGeom prst="rect">
            <a:avLst/>
          </a:prstGeom>
          <a:noFill/>
          <a:ln>
            <a:noFill/>
          </a:ln>
        </p:spPr>
      </p:pic>
      <p:pic>
        <p:nvPicPr>
          <p:cNvPr descr="bs_08.png" id="183" name="Google Shape;183;g1048a76b088_3_51"/>
          <p:cNvPicPr preferRelativeResize="0"/>
          <p:nvPr/>
        </p:nvPicPr>
        <p:blipFill rotWithShape="1">
          <a:blip r:embed="rId4">
            <a:alphaModFix/>
          </a:blip>
          <a:srcRect b="0" l="0" r="0" t="0"/>
          <a:stretch/>
        </p:blipFill>
        <p:spPr>
          <a:xfrm>
            <a:off x="7694209" y="4878712"/>
            <a:ext cx="949757" cy="836304"/>
          </a:xfrm>
          <a:prstGeom prst="rect">
            <a:avLst/>
          </a:prstGeom>
          <a:noFill/>
          <a:ln>
            <a:noFill/>
          </a:ln>
        </p:spPr>
      </p:pic>
      <p:pic>
        <p:nvPicPr>
          <p:cNvPr descr="sb_06.png" id="184" name="Google Shape;184;g1048a76b088_3_51"/>
          <p:cNvPicPr preferRelativeResize="0"/>
          <p:nvPr/>
        </p:nvPicPr>
        <p:blipFill rotWithShape="1">
          <a:blip r:embed="rId5">
            <a:alphaModFix/>
          </a:blip>
          <a:srcRect b="0" l="0" r="0" t="0"/>
          <a:stretch/>
        </p:blipFill>
        <p:spPr>
          <a:xfrm>
            <a:off x="7215206" y="5286388"/>
            <a:ext cx="1013080" cy="1329992"/>
          </a:xfrm>
          <a:prstGeom prst="rect">
            <a:avLst/>
          </a:prstGeom>
          <a:noFill/>
          <a:ln>
            <a:noFill/>
          </a:ln>
        </p:spPr>
      </p:pic>
      <p:pic>
        <p:nvPicPr>
          <p:cNvPr descr="返校2_03.png" id="185" name="Google Shape;185;g1048a76b088_3_51"/>
          <p:cNvPicPr preferRelativeResize="0"/>
          <p:nvPr/>
        </p:nvPicPr>
        <p:blipFill rotWithShape="1">
          <a:blip r:embed="rId6">
            <a:alphaModFix/>
          </a:blip>
          <a:srcRect b="0" l="0" r="0" t="0"/>
          <a:stretch/>
        </p:blipFill>
        <p:spPr>
          <a:xfrm>
            <a:off x="2428860" y="1071546"/>
            <a:ext cx="3143240" cy="2420802"/>
          </a:xfrm>
          <a:prstGeom prst="rect">
            <a:avLst/>
          </a:prstGeom>
          <a:noFill/>
          <a:ln>
            <a:noFill/>
          </a:ln>
        </p:spPr>
      </p:pic>
      <p:pic>
        <p:nvPicPr>
          <p:cNvPr descr="返校1_03.png" id="186" name="Google Shape;186;g1048a76b088_3_51"/>
          <p:cNvPicPr preferRelativeResize="0"/>
          <p:nvPr/>
        </p:nvPicPr>
        <p:blipFill rotWithShape="1">
          <a:blip r:embed="rId7">
            <a:alphaModFix/>
          </a:blip>
          <a:srcRect b="0" l="0" r="0" t="0"/>
          <a:stretch/>
        </p:blipFill>
        <p:spPr>
          <a:xfrm>
            <a:off x="3357554" y="571480"/>
            <a:ext cx="2011341" cy="1322060"/>
          </a:xfrm>
          <a:prstGeom prst="rect">
            <a:avLst/>
          </a:prstGeom>
          <a:noFill/>
          <a:ln>
            <a:noFill/>
          </a:ln>
          <a:effectLst>
            <a:outerShdw blurRad="50800" rotWithShape="0" algn="tl" dir="2700000" dist="38100">
              <a:srgbClr val="000000">
                <a:alpha val="40000"/>
              </a:srgb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bg>
      <p:bgPr>
        <a:blipFill>
          <a:blip r:embed="rId2">
            <a:alphaModFix/>
          </a:blip>
          <a:stretch>
            <a:fillRect/>
          </a:stretch>
        </a:blipFill>
      </p:bgPr>
    </p:bg>
    <p:spTree>
      <p:nvGrpSpPr>
        <p:cNvPr id="187" name="Shape 187"/>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节标题">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g1048a76b088_3_6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g1048a76b088_3_6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91" name="Google Shape;191;g1048a76b088_3_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g1048a76b088_3_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g1048a76b088_3_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94" name="Google Shape;194;g1048a76b088_3_60"/>
          <p:cNvSpPr txBox="1"/>
          <p:nvPr>
            <p:ph idx="2" type="body"/>
          </p:nvPr>
        </p:nvSpPr>
        <p:spPr>
          <a:xfrm>
            <a:off x="785813" y="357188"/>
            <a:ext cx="7429500" cy="135731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g1048a76b088_3_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g1048a76b088_3_6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8" name="Google Shape;198;g1048a76b088_3_6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9" name="Google Shape;199;g1048a76b088_3_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g1048a76b088_3_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g1048a76b088_3_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spTree>
      <p:nvGrpSpPr>
        <p:cNvPr id="26" name="Shape 26"/>
        <p:cNvGrpSpPr/>
        <p:nvPr/>
      </p:nvGrpSpPr>
      <p:grpSpPr>
        <a:xfrm>
          <a:off x="0" y="0"/>
          <a:ext cx="0" cy="0"/>
          <a:chOff x="0" y="0"/>
          <a:chExt cx="0" cy="0"/>
        </a:xfrm>
      </p:grpSpPr>
      <p:sp>
        <p:nvSpPr>
          <p:cNvPr id="27" name="Google Shape;27;p21"/>
          <p:cNvSpPr/>
          <p:nvPr/>
        </p:nvSpPr>
        <p:spPr>
          <a:xfrm>
            <a:off x="0" y="0"/>
            <a:ext cx="9144000" cy="5929330"/>
          </a:xfrm>
          <a:prstGeom prst="rect">
            <a:avLst/>
          </a:prstGeom>
          <a:solidFill>
            <a:srgbClr val="73CBCF">
              <a:alpha val="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21"/>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F512866-3CB9-4A0D-A54D-82A1C76D83BE}.png" id="29" name="Google Shape;29;p21"/>
          <p:cNvPicPr preferRelativeResize="0"/>
          <p:nvPr/>
        </p:nvPicPr>
        <p:blipFill rotWithShape="1">
          <a:blip r:embed="rId2">
            <a:alphaModFix/>
          </a:blip>
          <a:srcRect b="0" l="0" r="0" t="0"/>
          <a:stretch/>
        </p:blipFill>
        <p:spPr>
          <a:xfrm>
            <a:off x="6313021" y="4429132"/>
            <a:ext cx="2831011" cy="2107294"/>
          </a:xfrm>
          <a:prstGeom prst="rect">
            <a:avLst/>
          </a:prstGeom>
          <a:noFill/>
          <a:ln>
            <a:noFill/>
          </a:ln>
          <a:effectLst>
            <a:outerShdw blurRad="50800" rotWithShape="0" algn="tl" dir="2700000" dist="38100">
              <a:srgbClr val="000000">
                <a:alpha val="40000"/>
              </a:srgbClr>
            </a:outerShdw>
          </a:effectLst>
        </p:spPr>
      </p:pic>
      <p:sp>
        <p:nvSpPr>
          <p:cNvPr id="30" name="Google Shape;30;p21"/>
          <p:cNvSpPr txBox="1"/>
          <p:nvPr>
            <p:ph idx="1" type="body"/>
          </p:nvPr>
        </p:nvSpPr>
        <p:spPr>
          <a:xfrm>
            <a:off x="3500430" y="714356"/>
            <a:ext cx="4643444" cy="21431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21"/>
          <p:cNvSpPr/>
          <p:nvPr>
            <p:ph idx="2" type="pic"/>
          </p:nvPr>
        </p:nvSpPr>
        <p:spPr>
          <a:xfrm>
            <a:off x="857224" y="714356"/>
            <a:ext cx="2500330" cy="2143125"/>
          </a:xfrm>
          <a:prstGeom prst="rect">
            <a:avLst/>
          </a:prstGeom>
          <a:noFill/>
          <a:ln>
            <a:noFill/>
          </a:ln>
        </p:spPr>
      </p:sp>
      <p:sp>
        <p:nvSpPr>
          <p:cNvPr id="32" name="Google Shape;32;p21"/>
          <p:cNvSpPr/>
          <p:nvPr>
            <p:ph idx="3" type="pic"/>
          </p:nvPr>
        </p:nvSpPr>
        <p:spPr>
          <a:xfrm>
            <a:off x="857224" y="3000372"/>
            <a:ext cx="2500330" cy="2143125"/>
          </a:xfrm>
          <a:prstGeom prst="rect">
            <a:avLst/>
          </a:prstGeom>
          <a:noFill/>
          <a:ln>
            <a:noFill/>
          </a:ln>
        </p:spPr>
      </p:sp>
      <p:sp>
        <p:nvSpPr>
          <p:cNvPr id="33" name="Google Shape;33;p21"/>
          <p:cNvSpPr txBox="1"/>
          <p:nvPr>
            <p:ph idx="4" type="body"/>
          </p:nvPr>
        </p:nvSpPr>
        <p:spPr>
          <a:xfrm>
            <a:off x="3500430" y="3000372"/>
            <a:ext cx="4643444" cy="21431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g1048a76b088_3_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g1048a76b088_3_7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05" name="Google Shape;205;g1048a76b088_3_7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06" name="Google Shape;206;g1048a76b088_3_7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07" name="Google Shape;207;g1048a76b088_3_7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08" name="Google Shape;208;g1048a76b088_3_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g1048a76b088_3_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g1048a76b088_3_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g1048a76b088_3_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g1048a76b088_3_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g1048a76b088_3_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g1048a76b088_3_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6" name="Shape 216"/>
        <p:cNvGrpSpPr/>
        <p:nvPr/>
      </p:nvGrpSpPr>
      <p:grpSpPr>
        <a:xfrm>
          <a:off x="0" y="0"/>
          <a:ext cx="0" cy="0"/>
          <a:chOff x="0" y="0"/>
          <a:chExt cx="0" cy="0"/>
        </a:xfrm>
      </p:grpSpPr>
      <p:sp>
        <p:nvSpPr>
          <p:cNvPr id="217" name="Google Shape;217;g1048a76b088_3_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g1048a76b088_3_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g1048a76b088_3_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广告.png" id="220" name="Google Shape;220;g1048a76b088_3_88"/>
          <p:cNvPicPr preferRelativeResize="0"/>
          <p:nvPr/>
        </p:nvPicPr>
        <p:blipFill rotWithShape="1">
          <a:blip r:embed="rId2">
            <a:alphaModFix/>
          </a:blip>
          <a:srcRect b="0" l="0" r="0" t="0"/>
          <a:stretch/>
        </p:blipFill>
        <p:spPr>
          <a:xfrm>
            <a:off x="0" y="0"/>
            <a:ext cx="9144000" cy="6858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21" name="Shape 221"/>
        <p:cNvGrpSpPr/>
        <p:nvPr/>
      </p:nvGrpSpPr>
      <p:grpSpPr>
        <a:xfrm>
          <a:off x="0" y="0"/>
          <a:ext cx="0" cy="0"/>
          <a:chOff x="0" y="0"/>
          <a:chExt cx="0" cy="0"/>
        </a:xfrm>
      </p:grpSpPr>
      <p:sp>
        <p:nvSpPr>
          <p:cNvPr id="222" name="Google Shape;222;g1048a76b088_3_9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g1048a76b088_3_9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24" name="Google Shape;224;g1048a76b088_3_9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25" name="Google Shape;225;g1048a76b088_3_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g1048a76b088_3_9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g1048a76b088_3_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28" name="Shape 228"/>
        <p:cNvGrpSpPr/>
        <p:nvPr/>
      </p:nvGrpSpPr>
      <p:grpSpPr>
        <a:xfrm>
          <a:off x="0" y="0"/>
          <a:ext cx="0" cy="0"/>
          <a:chOff x="0" y="0"/>
          <a:chExt cx="0" cy="0"/>
        </a:xfrm>
      </p:grpSpPr>
      <p:sp>
        <p:nvSpPr>
          <p:cNvPr id="229" name="Google Shape;229;g1048a76b088_3_10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g1048a76b088_3_100"/>
          <p:cNvSpPr/>
          <p:nvPr>
            <p:ph idx="2" type="pic"/>
          </p:nvPr>
        </p:nvSpPr>
        <p:spPr>
          <a:xfrm>
            <a:off x="1792288" y="612775"/>
            <a:ext cx="5486400" cy="4114800"/>
          </a:xfrm>
          <a:prstGeom prst="rect">
            <a:avLst/>
          </a:prstGeom>
          <a:noFill/>
          <a:ln>
            <a:noFill/>
          </a:ln>
        </p:spPr>
      </p:sp>
      <p:sp>
        <p:nvSpPr>
          <p:cNvPr id="231" name="Google Shape;231;g1048a76b088_3_10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32" name="Google Shape;232;g1048a76b088_3_10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g1048a76b088_3_10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g1048a76b088_3_1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5" name="Shape 235"/>
        <p:cNvGrpSpPr/>
        <p:nvPr/>
      </p:nvGrpSpPr>
      <p:grpSpPr>
        <a:xfrm>
          <a:off x="0" y="0"/>
          <a:ext cx="0" cy="0"/>
          <a:chOff x="0" y="0"/>
          <a:chExt cx="0" cy="0"/>
        </a:xfrm>
      </p:grpSpPr>
      <p:sp>
        <p:nvSpPr>
          <p:cNvPr id="236" name="Google Shape;236;g1048a76b088_3_10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g1048a76b088_3_107"/>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8" name="Google Shape;238;g1048a76b088_3_10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g1048a76b088_3_10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g1048a76b088_3_10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文本" type="vertTitleAndTx">
  <p:cSld name="VERTICAL_TITLE_AND_VERTICAL_TEXT">
    <p:spTree>
      <p:nvGrpSpPr>
        <p:cNvPr id="241" name="Shape 241"/>
        <p:cNvGrpSpPr/>
        <p:nvPr/>
      </p:nvGrpSpPr>
      <p:grpSpPr>
        <a:xfrm>
          <a:off x="0" y="0"/>
          <a:ext cx="0" cy="0"/>
          <a:chOff x="0" y="0"/>
          <a:chExt cx="0" cy="0"/>
        </a:xfrm>
      </p:grpSpPr>
      <p:sp>
        <p:nvSpPr>
          <p:cNvPr id="242" name="Google Shape;242;g1048a76b088_3_1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g1048a76b088_3_1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4" name="Google Shape;244;g1048a76b088_3_1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g1048a76b088_3_1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g1048a76b088_3_1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自定义版式">
  <p:cSld name="5_自定义版式">
    <p:bg>
      <p:bgPr>
        <a:solidFill>
          <a:srgbClr val="F0D790"/>
        </a:solidFill>
      </p:bgPr>
    </p:bg>
    <p:spTree>
      <p:nvGrpSpPr>
        <p:cNvPr id="34" name="Shape 34"/>
        <p:cNvGrpSpPr/>
        <p:nvPr/>
      </p:nvGrpSpPr>
      <p:grpSpPr>
        <a:xfrm>
          <a:off x="0" y="0"/>
          <a:ext cx="0" cy="0"/>
          <a:chOff x="0" y="0"/>
          <a:chExt cx="0" cy="0"/>
        </a:xfrm>
      </p:grpSpPr>
      <p:sp>
        <p:nvSpPr>
          <p:cNvPr id="35" name="Google Shape;35;p22"/>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 name="Google Shape;36;p22"/>
          <p:cNvSpPr txBox="1"/>
          <p:nvPr>
            <p:ph idx="1" type="body"/>
          </p:nvPr>
        </p:nvSpPr>
        <p:spPr>
          <a:xfrm>
            <a:off x="1071538" y="428604"/>
            <a:ext cx="4643437" cy="1785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返校2_03.png" id="37" name="Google Shape;37;p22"/>
          <p:cNvPicPr preferRelativeResize="0"/>
          <p:nvPr/>
        </p:nvPicPr>
        <p:blipFill rotWithShape="1">
          <a:blip r:embed="rId2">
            <a:alphaModFix/>
          </a:blip>
          <a:srcRect b="0" l="0" r="0" t="0"/>
          <a:stretch/>
        </p:blipFill>
        <p:spPr>
          <a:xfrm>
            <a:off x="6000760" y="4214818"/>
            <a:ext cx="3143240" cy="2420802"/>
          </a:xfrm>
          <a:prstGeom prst="rect">
            <a:avLst/>
          </a:prstGeom>
          <a:noFill/>
          <a:ln>
            <a:noFill/>
          </a:ln>
        </p:spPr>
      </p:pic>
      <p:pic>
        <p:nvPicPr>
          <p:cNvPr descr="sb_06.png" id="38" name="Google Shape;38;p22"/>
          <p:cNvPicPr preferRelativeResize="0"/>
          <p:nvPr/>
        </p:nvPicPr>
        <p:blipFill rotWithShape="1">
          <a:blip r:embed="rId3">
            <a:alphaModFix/>
          </a:blip>
          <a:srcRect b="0" l="0" r="0" t="0"/>
          <a:stretch/>
        </p:blipFill>
        <p:spPr>
          <a:xfrm>
            <a:off x="6786578" y="5286388"/>
            <a:ext cx="1013080" cy="1329992"/>
          </a:xfrm>
          <a:prstGeom prst="rect">
            <a:avLst/>
          </a:prstGeom>
          <a:noFill/>
          <a:ln>
            <a:noFill/>
          </a:ln>
        </p:spPr>
      </p:pic>
      <p:grpSp>
        <p:nvGrpSpPr>
          <p:cNvPr id="39" name="Google Shape;39;p22"/>
          <p:cNvGrpSpPr/>
          <p:nvPr/>
        </p:nvGrpSpPr>
        <p:grpSpPr>
          <a:xfrm>
            <a:off x="6572264" y="3159625"/>
            <a:ext cx="3000396" cy="1779455"/>
            <a:chOff x="6572264" y="3159625"/>
            <a:chExt cx="3000396" cy="1779455"/>
          </a:xfrm>
        </p:grpSpPr>
        <p:sp>
          <p:nvSpPr>
            <p:cNvPr id="40" name="Google Shape;40;p22"/>
            <p:cNvSpPr/>
            <p:nvPr/>
          </p:nvSpPr>
          <p:spPr>
            <a:xfrm>
              <a:off x="6929454" y="3159625"/>
              <a:ext cx="228601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FF0000"/>
                  </a:solidFill>
                  <a:latin typeface="Arial Rounded"/>
                  <a:ea typeface="Arial Rounded"/>
                  <a:cs typeface="Arial Rounded"/>
                  <a:sym typeface="Arial Rounded"/>
                </a:rPr>
                <a:t>B</a:t>
              </a:r>
              <a:r>
                <a:rPr b="1" lang="en-US" sz="4400">
                  <a:solidFill>
                    <a:srgbClr val="C00000"/>
                  </a:solidFill>
                  <a:latin typeface="Arial Rounded"/>
                  <a:ea typeface="Arial Rounded"/>
                  <a:cs typeface="Arial Rounded"/>
                  <a:sym typeface="Arial Rounded"/>
                </a:rPr>
                <a:t>A</a:t>
              </a:r>
              <a:r>
                <a:rPr b="1" lang="en-US" sz="4400">
                  <a:solidFill>
                    <a:srgbClr val="92D050"/>
                  </a:solidFill>
                  <a:latin typeface="Arial Rounded"/>
                  <a:ea typeface="Arial Rounded"/>
                  <a:cs typeface="Arial Rounded"/>
                  <a:sym typeface="Arial Rounded"/>
                </a:rPr>
                <a:t>C</a:t>
              </a:r>
              <a:r>
                <a:rPr b="1" lang="en-US" sz="4400">
                  <a:solidFill>
                    <a:srgbClr val="7030A0"/>
                  </a:solidFill>
                  <a:latin typeface="Arial Rounded"/>
                  <a:ea typeface="Arial Rounded"/>
                  <a:cs typeface="Arial Rounded"/>
                  <a:sym typeface="Arial Rounded"/>
                </a:rPr>
                <a:t>K</a:t>
              </a:r>
              <a:endParaRPr b="1" sz="4400">
                <a:solidFill>
                  <a:srgbClr val="7030A0"/>
                </a:solidFill>
                <a:latin typeface="Arial Rounded"/>
                <a:ea typeface="Arial Rounded"/>
                <a:cs typeface="Arial Rounded"/>
                <a:sym typeface="Arial Rounded"/>
              </a:endParaRPr>
            </a:p>
          </p:txBody>
        </p:sp>
        <p:sp>
          <p:nvSpPr>
            <p:cNvPr id="41" name="Google Shape;41;p22"/>
            <p:cNvSpPr/>
            <p:nvPr/>
          </p:nvSpPr>
          <p:spPr>
            <a:xfrm>
              <a:off x="7358082" y="3659691"/>
              <a:ext cx="128588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7030A0"/>
                  </a:solidFill>
                  <a:latin typeface="Arial Rounded"/>
                  <a:ea typeface="Arial Rounded"/>
                  <a:cs typeface="Arial Rounded"/>
                  <a:sym typeface="Arial Rounded"/>
                </a:rPr>
                <a:t>T</a:t>
              </a:r>
              <a:r>
                <a:rPr b="1" lang="en-US" sz="4400">
                  <a:solidFill>
                    <a:srgbClr val="FF0000"/>
                  </a:solidFill>
                  <a:latin typeface="Arial Rounded"/>
                  <a:ea typeface="Arial Rounded"/>
                  <a:cs typeface="Arial Rounded"/>
                  <a:sym typeface="Arial Rounded"/>
                </a:rPr>
                <a:t>O</a:t>
              </a:r>
              <a:endParaRPr b="1" sz="4400">
                <a:solidFill>
                  <a:srgbClr val="FF0000"/>
                </a:solidFill>
                <a:latin typeface="Arial Rounded"/>
                <a:ea typeface="Arial Rounded"/>
                <a:cs typeface="Arial Rounded"/>
                <a:sym typeface="Arial Rounded"/>
              </a:endParaRPr>
            </a:p>
          </p:txBody>
        </p:sp>
        <p:sp>
          <p:nvSpPr>
            <p:cNvPr id="42" name="Google Shape;42;p22"/>
            <p:cNvSpPr/>
            <p:nvPr/>
          </p:nvSpPr>
          <p:spPr>
            <a:xfrm>
              <a:off x="6572264" y="4169639"/>
              <a:ext cx="300039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31859B"/>
                  </a:solidFill>
                  <a:latin typeface="Arial Rounded"/>
                  <a:ea typeface="Arial Rounded"/>
                  <a:cs typeface="Arial Rounded"/>
                  <a:sym typeface="Arial Rounded"/>
                </a:rPr>
                <a:t>S</a:t>
              </a:r>
              <a:r>
                <a:rPr b="1" lang="en-US" sz="4400">
                  <a:solidFill>
                    <a:srgbClr val="E42C58"/>
                  </a:solidFill>
                  <a:latin typeface="Arial Rounded"/>
                  <a:ea typeface="Arial Rounded"/>
                  <a:cs typeface="Arial Rounded"/>
                  <a:sym typeface="Arial Rounded"/>
                </a:rPr>
                <a:t>C</a:t>
              </a:r>
              <a:r>
                <a:rPr b="1" lang="en-US" sz="4400">
                  <a:solidFill>
                    <a:srgbClr val="92D050"/>
                  </a:solidFill>
                  <a:latin typeface="Arial Rounded"/>
                  <a:ea typeface="Arial Rounded"/>
                  <a:cs typeface="Arial Rounded"/>
                  <a:sym typeface="Arial Rounded"/>
                </a:rPr>
                <a:t>H</a:t>
              </a:r>
              <a:r>
                <a:rPr b="1" lang="en-US" sz="4400">
                  <a:solidFill>
                    <a:srgbClr val="C00000"/>
                  </a:solidFill>
                  <a:latin typeface="Arial Rounded"/>
                  <a:ea typeface="Arial Rounded"/>
                  <a:cs typeface="Arial Rounded"/>
                  <a:sym typeface="Arial Rounded"/>
                </a:rPr>
                <a:t>O</a:t>
              </a:r>
              <a:r>
                <a:rPr b="1" lang="en-US" sz="4400">
                  <a:solidFill>
                    <a:srgbClr val="92D050"/>
                  </a:solidFill>
                  <a:latin typeface="Arial Rounded"/>
                  <a:ea typeface="Arial Rounded"/>
                  <a:cs typeface="Arial Rounded"/>
                  <a:sym typeface="Arial Rounded"/>
                </a:rPr>
                <a:t>O</a:t>
              </a:r>
              <a:r>
                <a:rPr b="1" lang="en-US" sz="4400">
                  <a:solidFill>
                    <a:srgbClr val="31859B"/>
                  </a:solidFill>
                  <a:latin typeface="Arial Rounded"/>
                  <a:ea typeface="Arial Rounded"/>
                  <a:cs typeface="Arial Rounded"/>
                  <a:sym typeface="Arial Rounded"/>
                </a:rPr>
                <a:t>L</a:t>
              </a:r>
              <a:endParaRPr b="1" sz="4400">
                <a:solidFill>
                  <a:srgbClr val="31859B"/>
                </a:solidFill>
                <a:latin typeface="Arial Rounded"/>
                <a:ea typeface="Arial Rounded"/>
                <a:cs typeface="Arial Rounded"/>
                <a:sym typeface="Arial Rounded"/>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自定义版式">
  <p:cSld name="6_自定义版式">
    <p:bg>
      <p:bgPr>
        <a:solidFill>
          <a:srgbClr val="73CBCF"/>
        </a:solidFill>
      </p:bgPr>
    </p:bg>
    <p:spTree>
      <p:nvGrpSpPr>
        <p:cNvPr id="43" name="Shape 43"/>
        <p:cNvGrpSpPr/>
        <p:nvPr/>
      </p:nvGrpSpPr>
      <p:grpSpPr>
        <a:xfrm>
          <a:off x="0" y="0"/>
          <a:ext cx="0" cy="0"/>
          <a:chOff x="0" y="0"/>
          <a:chExt cx="0" cy="0"/>
        </a:xfrm>
      </p:grpSpPr>
      <p:sp>
        <p:nvSpPr>
          <p:cNvPr id="44" name="Google Shape;44;p23"/>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23"/>
          <p:cNvSpPr txBox="1"/>
          <p:nvPr>
            <p:ph idx="1" type="body"/>
          </p:nvPr>
        </p:nvSpPr>
        <p:spPr>
          <a:xfrm>
            <a:off x="1071538" y="428604"/>
            <a:ext cx="4643437" cy="1785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 name="Google Shape;46;p23"/>
          <p:cNvSpPr/>
          <p:nvPr/>
        </p:nvSpPr>
        <p:spPr>
          <a:xfrm>
            <a:off x="6429388" y="357166"/>
            <a:ext cx="2286016" cy="1643074"/>
          </a:xfrm>
          <a:custGeom>
            <a:rect b="b" l="l" r="r" t="t"/>
            <a:pathLst>
              <a:path extrusionOk="0" h="44465" w="43733">
                <a:moveTo>
                  <a:pt x="4113" y="14830"/>
                </a:moveTo>
                <a:cubicBezTo>
                  <a:pt x="3842" y="12117"/>
                  <a:pt x="4474" y="9381"/>
                  <a:pt x="5836" y="7367"/>
                </a:cubicBezTo>
                <a:cubicBezTo>
                  <a:pt x="7988" y="4186"/>
                  <a:pt x="11477" y="3477"/>
                  <a:pt x="14218" y="5662"/>
                </a:cubicBezTo>
                <a:cubicBezTo>
                  <a:pt x="15891" y="1369"/>
                  <a:pt x="20127" y="482"/>
                  <a:pt x="22669" y="3892"/>
                </a:cubicBezTo>
                <a:cubicBezTo>
                  <a:pt x="23310" y="2143"/>
                  <a:pt x="24541" y="934"/>
                  <a:pt x="25962" y="660"/>
                </a:cubicBezTo>
                <a:cubicBezTo>
                  <a:pt x="27526" y="358"/>
                  <a:pt x="29088" y="1230"/>
                  <a:pt x="30046" y="2941"/>
                </a:cubicBezTo>
                <a:cubicBezTo>
                  <a:pt x="31428" y="727"/>
                  <a:pt x="33714" y="0"/>
                  <a:pt x="35676" y="1150"/>
                </a:cubicBezTo>
                <a:cubicBezTo>
                  <a:pt x="37171" y="2026"/>
                  <a:pt x="38243" y="3860"/>
                  <a:pt x="38531" y="6036"/>
                </a:cubicBezTo>
                <a:cubicBezTo>
                  <a:pt x="40259" y="6678"/>
                  <a:pt x="41635" y="8458"/>
                  <a:pt x="42195" y="10778"/>
                </a:cubicBezTo>
                <a:cubicBezTo>
                  <a:pt x="42602" y="12462"/>
                  <a:pt x="42544" y="14291"/>
                  <a:pt x="42031" y="15920"/>
                </a:cubicBezTo>
                <a:cubicBezTo>
                  <a:pt x="43292" y="18154"/>
                  <a:pt x="43733" y="21050"/>
                  <a:pt x="43229" y="23782"/>
                </a:cubicBezTo>
                <a:cubicBezTo>
                  <a:pt x="42559" y="27414"/>
                  <a:pt x="40341" y="30134"/>
                  <a:pt x="37617" y="30664"/>
                </a:cubicBezTo>
                <a:cubicBezTo>
                  <a:pt x="37604" y="32931"/>
                  <a:pt x="36871" y="35081"/>
                  <a:pt x="35608" y="36561"/>
                </a:cubicBezTo>
                <a:cubicBezTo>
                  <a:pt x="33689" y="38810"/>
                  <a:pt x="30917" y="39099"/>
                  <a:pt x="28768" y="37275"/>
                </a:cubicBezTo>
                <a:cubicBezTo>
                  <a:pt x="28073" y="40408"/>
                  <a:pt x="26212" y="42803"/>
                  <a:pt x="23880" y="43566"/>
                </a:cubicBezTo>
                <a:cubicBezTo>
                  <a:pt x="21132" y="44465"/>
                  <a:pt x="18264" y="42933"/>
                  <a:pt x="16693" y="39726"/>
                </a:cubicBezTo>
                <a:cubicBezTo>
                  <a:pt x="12985" y="42770"/>
                  <a:pt x="8169" y="41059"/>
                  <a:pt x="6017" y="35932"/>
                </a:cubicBezTo>
                <a:cubicBezTo>
                  <a:pt x="3903" y="36269"/>
                  <a:pt x="1918" y="34484"/>
                  <a:pt x="1323" y="31710"/>
                </a:cubicBezTo>
                <a:cubicBezTo>
                  <a:pt x="892" y="29703"/>
                  <a:pt x="1273" y="27537"/>
                  <a:pt x="2326" y="26011"/>
                </a:cubicBezTo>
                <a:cubicBezTo>
                  <a:pt x="832" y="24814"/>
                  <a:pt x="0" y="22517"/>
                  <a:pt x="208" y="20164"/>
                </a:cubicBezTo>
                <a:cubicBezTo>
                  <a:pt x="452" y="17409"/>
                  <a:pt x="2058" y="15251"/>
                  <a:pt x="4076" y="14967"/>
                </a:cubicBezTo>
                <a:cubicBezTo>
                  <a:pt x="4088" y="14921"/>
                  <a:pt x="4101" y="14876"/>
                  <a:pt x="4113" y="14830"/>
                </a:cubicBezTo>
                <a:close/>
              </a:path>
              <a:path extrusionOk="0" fill="none" h="44465" w="43733">
                <a:moveTo>
                  <a:pt x="4906" y="26637"/>
                </a:moveTo>
                <a:cubicBezTo>
                  <a:pt x="4022" y="26731"/>
                  <a:pt x="3138" y="26453"/>
                  <a:pt x="2373" y="25840"/>
                </a:cubicBezTo>
                <a:moveTo>
                  <a:pt x="7141" y="35359"/>
                </a:moveTo>
                <a:cubicBezTo>
                  <a:pt x="6786" y="35552"/>
                  <a:pt x="6413" y="35680"/>
                  <a:pt x="6033" y="35740"/>
                </a:cubicBezTo>
                <a:moveTo>
                  <a:pt x="16691" y="39550"/>
                </a:moveTo>
                <a:cubicBezTo>
                  <a:pt x="16424" y="39004"/>
                  <a:pt x="16200" y="38421"/>
                  <a:pt x="16023" y="37810"/>
                </a:cubicBezTo>
                <a:moveTo>
                  <a:pt x="29040" y="35211"/>
                </a:moveTo>
                <a:cubicBezTo>
                  <a:pt x="29001" y="35858"/>
                  <a:pt x="28911" y="36498"/>
                  <a:pt x="28773" y="37120"/>
                </a:cubicBezTo>
                <a:moveTo>
                  <a:pt x="34342" y="23414"/>
                </a:moveTo>
                <a:cubicBezTo>
                  <a:pt x="36346" y="24742"/>
                  <a:pt x="37611" y="27518"/>
                  <a:pt x="37593" y="30550"/>
                </a:cubicBezTo>
                <a:moveTo>
                  <a:pt x="42011" y="15814"/>
                </a:moveTo>
                <a:cubicBezTo>
                  <a:pt x="41686" y="16846"/>
                  <a:pt x="41191" y="17762"/>
                  <a:pt x="40563" y="18490"/>
                </a:cubicBezTo>
                <a:moveTo>
                  <a:pt x="38537" y="5886"/>
                </a:moveTo>
                <a:cubicBezTo>
                  <a:pt x="38592" y="6303"/>
                  <a:pt x="38618" y="6726"/>
                  <a:pt x="38613" y="7150"/>
                </a:cubicBezTo>
                <a:moveTo>
                  <a:pt x="29291" y="4412"/>
                </a:moveTo>
                <a:cubicBezTo>
                  <a:pt x="29480" y="3829"/>
                  <a:pt x="29729" y="3286"/>
                  <a:pt x="30033" y="2800"/>
                </a:cubicBezTo>
                <a:moveTo>
                  <a:pt x="22354" y="5180"/>
                </a:moveTo>
                <a:cubicBezTo>
                  <a:pt x="22431" y="4698"/>
                  <a:pt x="22552" y="4231"/>
                  <a:pt x="22713" y="3790"/>
                </a:cubicBezTo>
                <a:moveTo>
                  <a:pt x="14213" y="5652"/>
                </a:moveTo>
                <a:cubicBezTo>
                  <a:pt x="14685" y="6028"/>
                  <a:pt x="15121" y="6481"/>
                  <a:pt x="15513" y="7000"/>
                </a:cubicBezTo>
                <a:moveTo>
                  <a:pt x="4340" y="16249"/>
                </a:moveTo>
                <a:cubicBezTo>
                  <a:pt x="4237" y="15785"/>
                  <a:pt x="4161" y="15311"/>
                  <a:pt x="4113" y="14830"/>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23"/>
          <p:cNvSpPr/>
          <p:nvPr/>
        </p:nvSpPr>
        <p:spPr>
          <a:xfrm>
            <a:off x="4572000" y="3500438"/>
            <a:ext cx="1678514" cy="1279246"/>
          </a:xfrm>
          <a:custGeom>
            <a:rect b="b" l="l" r="r" t="t"/>
            <a:pathLst>
              <a:path extrusionOk="0" h="44465" w="43733">
                <a:moveTo>
                  <a:pt x="4113" y="14830"/>
                </a:moveTo>
                <a:cubicBezTo>
                  <a:pt x="3842" y="12117"/>
                  <a:pt x="4474" y="9381"/>
                  <a:pt x="5836" y="7367"/>
                </a:cubicBezTo>
                <a:cubicBezTo>
                  <a:pt x="7988" y="4186"/>
                  <a:pt x="11477" y="3477"/>
                  <a:pt x="14218" y="5662"/>
                </a:cubicBezTo>
                <a:cubicBezTo>
                  <a:pt x="15891" y="1369"/>
                  <a:pt x="20127" y="482"/>
                  <a:pt x="22669" y="3892"/>
                </a:cubicBezTo>
                <a:cubicBezTo>
                  <a:pt x="23310" y="2143"/>
                  <a:pt x="24541" y="934"/>
                  <a:pt x="25962" y="660"/>
                </a:cubicBezTo>
                <a:cubicBezTo>
                  <a:pt x="27526" y="358"/>
                  <a:pt x="29088" y="1230"/>
                  <a:pt x="30046" y="2941"/>
                </a:cubicBezTo>
                <a:cubicBezTo>
                  <a:pt x="31428" y="727"/>
                  <a:pt x="33714" y="0"/>
                  <a:pt x="35676" y="1150"/>
                </a:cubicBezTo>
                <a:cubicBezTo>
                  <a:pt x="37171" y="2026"/>
                  <a:pt x="38243" y="3860"/>
                  <a:pt x="38531" y="6036"/>
                </a:cubicBezTo>
                <a:cubicBezTo>
                  <a:pt x="40259" y="6678"/>
                  <a:pt x="41635" y="8458"/>
                  <a:pt x="42195" y="10778"/>
                </a:cubicBezTo>
                <a:cubicBezTo>
                  <a:pt x="42602" y="12462"/>
                  <a:pt x="42544" y="14291"/>
                  <a:pt x="42031" y="15920"/>
                </a:cubicBezTo>
                <a:cubicBezTo>
                  <a:pt x="43292" y="18154"/>
                  <a:pt x="43733" y="21050"/>
                  <a:pt x="43229" y="23782"/>
                </a:cubicBezTo>
                <a:cubicBezTo>
                  <a:pt x="42559" y="27414"/>
                  <a:pt x="40341" y="30134"/>
                  <a:pt x="37617" y="30664"/>
                </a:cubicBezTo>
                <a:cubicBezTo>
                  <a:pt x="37604" y="32931"/>
                  <a:pt x="36871" y="35081"/>
                  <a:pt x="35608" y="36561"/>
                </a:cubicBezTo>
                <a:cubicBezTo>
                  <a:pt x="33689" y="38810"/>
                  <a:pt x="30917" y="39099"/>
                  <a:pt x="28768" y="37275"/>
                </a:cubicBezTo>
                <a:cubicBezTo>
                  <a:pt x="28073" y="40408"/>
                  <a:pt x="26212" y="42803"/>
                  <a:pt x="23880" y="43566"/>
                </a:cubicBezTo>
                <a:cubicBezTo>
                  <a:pt x="21132" y="44465"/>
                  <a:pt x="18264" y="42933"/>
                  <a:pt x="16693" y="39726"/>
                </a:cubicBezTo>
                <a:cubicBezTo>
                  <a:pt x="12985" y="42770"/>
                  <a:pt x="8169" y="41059"/>
                  <a:pt x="6017" y="35932"/>
                </a:cubicBezTo>
                <a:cubicBezTo>
                  <a:pt x="3903" y="36269"/>
                  <a:pt x="1918" y="34484"/>
                  <a:pt x="1323" y="31710"/>
                </a:cubicBezTo>
                <a:cubicBezTo>
                  <a:pt x="892" y="29703"/>
                  <a:pt x="1273" y="27537"/>
                  <a:pt x="2326" y="26011"/>
                </a:cubicBezTo>
                <a:cubicBezTo>
                  <a:pt x="832" y="24814"/>
                  <a:pt x="0" y="22517"/>
                  <a:pt x="208" y="20164"/>
                </a:cubicBezTo>
                <a:cubicBezTo>
                  <a:pt x="452" y="17409"/>
                  <a:pt x="2058" y="15251"/>
                  <a:pt x="4076" y="14967"/>
                </a:cubicBezTo>
                <a:cubicBezTo>
                  <a:pt x="4088" y="14921"/>
                  <a:pt x="4101" y="14876"/>
                  <a:pt x="4113" y="14830"/>
                </a:cubicBezTo>
                <a:close/>
              </a:path>
              <a:path extrusionOk="0" fill="none" h="44465" w="43733">
                <a:moveTo>
                  <a:pt x="4906" y="26637"/>
                </a:moveTo>
                <a:cubicBezTo>
                  <a:pt x="4022" y="26731"/>
                  <a:pt x="3138" y="26453"/>
                  <a:pt x="2373" y="25840"/>
                </a:cubicBezTo>
                <a:moveTo>
                  <a:pt x="7141" y="35359"/>
                </a:moveTo>
                <a:cubicBezTo>
                  <a:pt x="6786" y="35552"/>
                  <a:pt x="6413" y="35680"/>
                  <a:pt x="6033" y="35740"/>
                </a:cubicBezTo>
                <a:moveTo>
                  <a:pt x="16691" y="39550"/>
                </a:moveTo>
                <a:cubicBezTo>
                  <a:pt x="16424" y="39004"/>
                  <a:pt x="16200" y="38421"/>
                  <a:pt x="16023" y="37810"/>
                </a:cubicBezTo>
                <a:moveTo>
                  <a:pt x="29040" y="35211"/>
                </a:moveTo>
                <a:cubicBezTo>
                  <a:pt x="29001" y="35858"/>
                  <a:pt x="28911" y="36498"/>
                  <a:pt x="28773" y="37120"/>
                </a:cubicBezTo>
                <a:moveTo>
                  <a:pt x="34342" y="23414"/>
                </a:moveTo>
                <a:cubicBezTo>
                  <a:pt x="36346" y="24742"/>
                  <a:pt x="37611" y="27518"/>
                  <a:pt x="37593" y="30550"/>
                </a:cubicBezTo>
                <a:moveTo>
                  <a:pt x="42011" y="15814"/>
                </a:moveTo>
                <a:cubicBezTo>
                  <a:pt x="41686" y="16846"/>
                  <a:pt x="41191" y="17762"/>
                  <a:pt x="40563" y="18490"/>
                </a:cubicBezTo>
                <a:moveTo>
                  <a:pt x="38537" y="5886"/>
                </a:moveTo>
                <a:cubicBezTo>
                  <a:pt x="38592" y="6303"/>
                  <a:pt x="38618" y="6726"/>
                  <a:pt x="38613" y="7150"/>
                </a:cubicBezTo>
                <a:moveTo>
                  <a:pt x="29291" y="4412"/>
                </a:moveTo>
                <a:cubicBezTo>
                  <a:pt x="29480" y="3829"/>
                  <a:pt x="29729" y="3286"/>
                  <a:pt x="30033" y="2800"/>
                </a:cubicBezTo>
                <a:moveTo>
                  <a:pt x="22354" y="5180"/>
                </a:moveTo>
                <a:cubicBezTo>
                  <a:pt x="22431" y="4698"/>
                  <a:pt x="22552" y="4231"/>
                  <a:pt x="22713" y="3790"/>
                </a:cubicBezTo>
                <a:moveTo>
                  <a:pt x="14213" y="5652"/>
                </a:moveTo>
                <a:cubicBezTo>
                  <a:pt x="14685" y="6028"/>
                  <a:pt x="15121" y="6481"/>
                  <a:pt x="15513" y="7000"/>
                </a:cubicBezTo>
                <a:moveTo>
                  <a:pt x="4340" y="16249"/>
                </a:moveTo>
                <a:cubicBezTo>
                  <a:pt x="4237" y="15785"/>
                  <a:pt x="4161" y="15311"/>
                  <a:pt x="4113" y="14830"/>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未标题-1_13.png" id="48" name="Google Shape;48;p23"/>
          <p:cNvPicPr preferRelativeResize="0"/>
          <p:nvPr/>
        </p:nvPicPr>
        <p:blipFill rotWithShape="1">
          <a:blip r:embed="rId2">
            <a:alphaModFix/>
          </a:blip>
          <a:srcRect b="0" l="0" r="0" t="0"/>
          <a:stretch/>
        </p:blipFill>
        <p:spPr>
          <a:xfrm>
            <a:off x="0" y="2214554"/>
            <a:ext cx="1500166" cy="1047657"/>
          </a:xfrm>
          <a:prstGeom prst="rect">
            <a:avLst/>
          </a:prstGeom>
          <a:noFill/>
          <a:ln>
            <a:noFill/>
          </a:ln>
        </p:spPr>
      </p:pic>
      <p:pic>
        <p:nvPicPr>
          <p:cNvPr descr="bs_05.png" id="49" name="Google Shape;49;p23"/>
          <p:cNvPicPr preferRelativeResize="0"/>
          <p:nvPr/>
        </p:nvPicPr>
        <p:blipFill rotWithShape="1">
          <a:blip r:embed="rId3">
            <a:alphaModFix/>
          </a:blip>
          <a:srcRect b="0" l="0" r="0" t="0"/>
          <a:stretch/>
        </p:blipFill>
        <p:spPr>
          <a:xfrm>
            <a:off x="5979697" y="1928802"/>
            <a:ext cx="3164335" cy="4735629"/>
          </a:xfrm>
          <a:prstGeom prst="rect">
            <a:avLst/>
          </a:prstGeom>
          <a:noFill/>
          <a:ln>
            <a:noFill/>
          </a:ln>
        </p:spPr>
      </p:pic>
      <p:pic>
        <p:nvPicPr>
          <p:cNvPr descr="sb_06.png" id="50" name="Google Shape;50;p23"/>
          <p:cNvPicPr preferRelativeResize="0"/>
          <p:nvPr/>
        </p:nvPicPr>
        <p:blipFill rotWithShape="1">
          <a:blip r:embed="rId4">
            <a:alphaModFix/>
          </a:blip>
          <a:srcRect b="0" l="0" r="0" t="0"/>
          <a:stretch/>
        </p:blipFill>
        <p:spPr>
          <a:xfrm>
            <a:off x="5357818" y="5143512"/>
            <a:ext cx="1013080" cy="132999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51" name="Shape 51"/>
        <p:cNvGrpSpPr/>
        <p:nvPr/>
      </p:nvGrpSpPr>
      <p:grpSpPr>
        <a:xfrm>
          <a:off x="0" y="0"/>
          <a:ext cx="0" cy="0"/>
          <a:chOff x="0" y="0"/>
          <a:chExt cx="0" cy="0"/>
        </a:xfrm>
      </p:grpSpPr>
      <p:pic>
        <p:nvPicPr>
          <p:cNvPr descr="返校1-1.png" id="52" name="Google Shape;52;p24"/>
          <p:cNvPicPr preferRelativeResize="0"/>
          <p:nvPr/>
        </p:nvPicPr>
        <p:blipFill rotWithShape="1">
          <a:blip r:embed="rId2">
            <a:alphaModFix/>
          </a:blip>
          <a:srcRect b="0" l="0" r="0" t="0"/>
          <a:stretch/>
        </p:blipFill>
        <p:spPr>
          <a:xfrm>
            <a:off x="0" y="0"/>
            <a:ext cx="9162679" cy="6858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自定义版式">
  <p:cSld name="4_自定义版式">
    <p:bg>
      <p:bgPr>
        <a:solidFill>
          <a:srgbClr val="73CBCF"/>
        </a:solidFill>
      </p:bgPr>
    </p:bg>
    <p:spTree>
      <p:nvGrpSpPr>
        <p:cNvPr id="53" name="Shape 53"/>
        <p:cNvGrpSpPr/>
        <p:nvPr/>
      </p:nvGrpSpPr>
      <p:grpSpPr>
        <a:xfrm>
          <a:off x="0" y="0"/>
          <a:ext cx="0" cy="0"/>
          <a:chOff x="0" y="0"/>
          <a:chExt cx="0" cy="0"/>
        </a:xfrm>
      </p:grpSpPr>
      <p:sp>
        <p:nvSpPr>
          <p:cNvPr id="54" name="Google Shape;54;p25"/>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25"/>
          <p:cNvSpPr/>
          <p:nvPr/>
        </p:nvSpPr>
        <p:spPr>
          <a:xfrm>
            <a:off x="6429388" y="357166"/>
            <a:ext cx="2286016" cy="1643074"/>
          </a:xfrm>
          <a:custGeom>
            <a:rect b="b" l="l" r="r" t="t"/>
            <a:pathLst>
              <a:path extrusionOk="0" h="44465" w="43733">
                <a:moveTo>
                  <a:pt x="4113" y="14830"/>
                </a:moveTo>
                <a:cubicBezTo>
                  <a:pt x="3842" y="12117"/>
                  <a:pt x="4474" y="9381"/>
                  <a:pt x="5836" y="7367"/>
                </a:cubicBezTo>
                <a:cubicBezTo>
                  <a:pt x="7988" y="4186"/>
                  <a:pt x="11477" y="3477"/>
                  <a:pt x="14218" y="5662"/>
                </a:cubicBezTo>
                <a:cubicBezTo>
                  <a:pt x="15891" y="1369"/>
                  <a:pt x="20127" y="482"/>
                  <a:pt x="22669" y="3892"/>
                </a:cubicBezTo>
                <a:cubicBezTo>
                  <a:pt x="23310" y="2143"/>
                  <a:pt x="24541" y="934"/>
                  <a:pt x="25962" y="660"/>
                </a:cubicBezTo>
                <a:cubicBezTo>
                  <a:pt x="27526" y="358"/>
                  <a:pt x="29088" y="1230"/>
                  <a:pt x="30046" y="2941"/>
                </a:cubicBezTo>
                <a:cubicBezTo>
                  <a:pt x="31428" y="727"/>
                  <a:pt x="33714" y="0"/>
                  <a:pt x="35676" y="1150"/>
                </a:cubicBezTo>
                <a:cubicBezTo>
                  <a:pt x="37171" y="2026"/>
                  <a:pt x="38243" y="3860"/>
                  <a:pt x="38531" y="6036"/>
                </a:cubicBezTo>
                <a:cubicBezTo>
                  <a:pt x="40259" y="6678"/>
                  <a:pt x="41635" y="8458"/>
                  <a:pt x="42195" y="10778"/>
                </a:cubicBezTo>
                <a:cubicBezTo>
                  <a:pt x="42602" y="12462"/>
                  <a:pt x="42544" y="14291"/>
                  <a:pt x="42031" y="15920"/>
                </a:cubicBezTo>
                <a:cubicBezTo>
                  <a:pt x="43292" y="18154"/>
                  <a:pt x="43733" y="21050"/>
                  <a:pt x="43229" y="23782"/>
                </a:cubicBezTo>
                <a:cubicBezTo>
                  <a:pt x="42559" y="27414"/>
                  <a:pt x="40341" y="30134"/>
                  <a:pt x="37617" y="30664"/>
                </a:cubicBezTo>
                <a:cubicBezTo>
                  <a:pt x="37604" y="32931"/>
                  <a:pt x="36871" y="35081"/>
                  <a:pt x="35608" y="36561"/>
                </a:cubicBezTo>
                <a:cubicBezTo>
                  <a:pt x="33689" y="38810"/>
                  <a:pt x="30917" y="39099"/>
                  <a:pt x="28768" y="37275"/>
                </a:cubicBezTo>
                <a:cubicBezTo>
                  <a:pt x="28073" y="40408"/>
                  <a:pt x="26212" y="42803"/>
                  <a:pt x="23880" y="43566"/>
                </a:cubicBezTo>
                <a:cubicBezTo>
                  <a:pt x="21132" y="44465"/>
                  <a:pt x="18264" y="42933"/>
                  <a:pt x="16693" y="39726"/>
                </a:cubicBezTo>
                <a:cubicBezTo>
                  <a:pt x="12985" y="42770"/>
                  <a:pt x="8169" y="41059"/>
                  <a:pt x="6017" y="35932"/>
                </a:cubicBezTo>
                <a:cubicBezTo>
                  <a:pt x="3903" y="36269"/>
                  <a:pt x="1918" y="34484"/>
                  <a:pt x="1323" y="31710"/>
                </a:cubicBezTo>
                <a:cubicBezTo>
                  <a:pt x="892" y="29703"/>
                  <a:pt x="1273" y="27537"/>
                  <a:pt x="2326" y="26011"/>
                </a:cubicBezTo>
                <a:cubicBezTo>
                  <a:pt x="832" y="24814"/>
                  <a:pt x="0" y="22517"/>
                  <a:pt x="208" y="20164"/>
                </a:cubicBezTo>
                <a:cubicBezTo>
                  <a:pt x="452" y="17409"/>
                  <a:pt x="2058" y="15251"/>
                  <a:pt x="4076" y="14967"/>
                </a:cubicBezTo>
                <a:cubicBezTo>
                  <a:pt x="4088" y="14921"/>
                  <a:pt x="4101" y="14876"/>
                  <a:pt x="4113" y="14830"/>
                </a:cubicBezTo>
                <a:close/>
              </a:path>
              <a:path extrusionOk="0" fill="none" h="44465" w="43733">
                <a:moveTo>
                  <a:pt x="4906" y="26637"/>
                </a:moveTo>
                <a:cubicBezTo>
                  <a:pt x="4022" y="26731"/>
                  <a:pt x="3138" y="26453"/>
                  <a:pt x="2373" y="25840"/>
                </a:cubicBezTo>
                <a:moveTo>
                  <a:pt x="7141" y="35359"/>
                </a:moveTo>
                <a:cubicBezTo>
                  <a:pt x="6786" y="35552"/>
                  <a:pt x="6413" y="35680"/>
                  <a:pt x="6033" y="35740"/>
                </a:cubicBezTo>
                <a:moveTo>
                  <a:pt x="16691" y="39550"/>
                </a:moveTo>
                <a:cubicBezTo>
                  <a:pt x="16424" y="39004"/>
                  <a:pt x="16200" y="38421"/>
                  <a:pt x="16023" y="37810"/>
                </a:cubicBezTo>
                <a:moveTo>
                  <a:pt x="29040" y="35211"/>
                </a:moveTo>
                <a:cubicBezTo>
                  <a:pt x="29001" y="35858"/>
                  <a:pt x="28911" y="36498"/>
                  <a:pt x="28773" y="37120"/>
                </a:cubicBezTo>
                <a:moveTo>
                  <a:pt x="34342" y="23414"/>
                </a:moveTo>
                <a:cubicBezTo>
                  <a:pt x="36346" y="24742"/>
                  <a:pt x="37611" y="27518"/>
                  <a:pt x="37593" y="30550"/>
                </a:cubicBezTo>
                <a:moveTo>
                  <a:pt x="42011" y="15814"/>
                </a:moveTo>
                <a:cubicBezTo>
                  <a:pt x="41686" y="16846"/>
                  <a:pt x="41191" y="17762"/>
                  <a:pt x="40563" y="18490"/>
                </a:cubicBezTo>
                <a:moveTo>
                  <a:pt x="38537" y="5886"/>
                </a:moveTo>
                <a:cubicBezTo>
                  <a:pt x="38592" y="6303"/>
                  <a:pt x="38618" y="6726"/>
                  <a:pt x="38613" y="7150"/>
                </a:cubicBezTo>
                <a:moveTo>
                  <a:pt x="29291" y="4412"/>
                </a:moveTo>
                <a:cubicBezTo>
                  <a:pt x="29480" y="3829"/>
                  <a:pt x="29729" y="3286"/>
                  <a:pt x="30033" y="2800"/>
                </a:cubicBezTo>
                <a:moveTo>
                  <a:pt x="22354" y="5180"/>
                </a:moveTo>
                <a:cubicBezTo>
                  <a:pt x="22431" y="4698"/>
                  <a:pt x="22552" y="4231"/>
                  <a:pt x="22713" y="3790"/>
                </a:cubicBezTo>
                <a:moveTo>
                  <a:pt x="14213" y="5652"/>
                </a:moveTo>
                <a:cubicBezTo>
                  <a:pt x="14685" y="6028"/>
                  <a:pt x="15121" y="6481"/>
                  <a:pt x="15513" y="7000"/>
                </a:cubicBezTo>
                <a:moveTo>
                  <a:pt x="4340" y="16249"/>
                </a:moveTo>
                <a:cubicBezTo>
                  <a:pt x="4237" y="15785"/>
                  <a:pt x="4161" y="15311"/>
                  <a:pt x="4113" y="14830"/>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25"/>
          <p:cNvSpPr/>
          <p:nvPr/>
        </p:nvSpPr>
        <p:spPr>
          <a:xfrm>
            <a:off x="5357818" y="3857628"/>
            <a:ext cx="1428760" cy="1088901"/>
          </a:xfrm>
          <a:custGeom>
            <a:rect b="b" l="l" r="r" t="t"/>
            <a:pathLst>
              <a:path extrusionOk="0" h="44465" w="43733">
                <a:moveTo>
                  <a:pt x="4113" y="14830"/>
                </a:moveTo>
                <a:cubicBezTo>
                  <a:pt x="3842" y="12117"/>
                  <a:pt x="4474" y="9381"/>
                  <a:pt x="5836" y="7367"/>
                </a:cubicBezTo>
                <a:cubicBezTo>
                  <a:pt x="7988" y="4186"/>
                  <a:pt x="11477" y="3477"/>
                  <a:pt x="14218" y="5662"/>
                </a:cubicBezTo>
                <a:cubicBezTo>
                  <a:pt x="15891" y="1369"/>
                  <a:pt x="20127" y="482"/>
                  <a:pt x="22669" y="3892"/>
                </a:cubicBezTo>
                <a:cubicBezTo>
                  <a:pt x="23310" y="2143"/>
                  <a:pt x="24541" y="934"/>
                  <a:pt x="25962" y="660"/>
                </a:cubicBezTo>
                <a:cubicBezTo>
                  <a:pt x="27526" y="358"/>
                  <a:pt x="29088" y="1230"/>
                  <a:pt x="30046" y="2941"/>
                </a:cubicBezTo>
                <a:cubicBezTo>
                  <a:pt x="31428" y="727"/>
                  <a:pt x="33714" y="0"/>
                  <a:pt x="35676" y="1150"/>
                </a:cubicBezTo>
                <a:cubicBezTo>
                  <a:pt x="37171" y="2026"/>
                  <a:pt x="38243" y="3860"/>
                  <a:pt x="38531" y="6036"/>
                </a:cubicBezTo>
                <a:cubicBezTo>
                  <a:pt x="40259" y="6678"/>
                  <a:pt x="41635" y="8458"/>
                  <a:pt x="42195" y="10778"/>
                </a:cubicBezTo>
                <a:cubicBezTo>
                  <a:pt x="42602" y="12462"/>
                  <a:pt x="42544" y="14291"/>
                  <a:pt x="42031" y="15920"/>
                </a:cubicBezTo>
                <a:cubicBezTo>
                  <a:pt x="43292" y="18154"/>
                  <a:pt x="43733" y="21050"/>
                  <a:pt x="43229" y="23782"/>
                </a:cubicBezTo>
                <a:cubicBezTo>
                  <a:pt x="42559" y="27414"/>
                  <a:pt x="40341" y="30134"/>
                  <a:pt x="37617" y="30664"/>
                </a:cubicBezTo>
                <a:cubicBezTo>
                  <a:pt x="37604" y="32931"/>
                  <a:pt x="36871" y="35081"/>
                  <a:pt x="35608" y="36561"/>
                </a:cubicBezTo>
                <a:cubicBezTo>
                  <a:pt x="33689" y="38810"/>
                  <a:pt x="30917" y="39099"/>
                  <a:pt x="28768" y="37275"/>
                </a:cubicBezTo>
                <a:cubicBezTo>
                  <a:pt x="28073" y="40408"/>
                  <a:pt x="26212" y="42803"/>
                  <a:pt x="23880" y="43566"/>
                </a:cubicBezTo>
                <a:cubicBezTo>
                  <a:pt x="21132" y="44465"/>
                  <a:pt x="18264" y="42933"/>
                  <a:pt x="16693" y="39726"/>
                </a:cubicBezTo>
                <a:cubicBezTo>
                  <a:pt x="12985" y="42770"/>
                  <a:pt x="8169" y="41059"/>
                  <a:pt x="6017" y="35932"/>
                </a:cubicBezTo>
                <a:cubicBezTo>
                  <a:pt x="3903" y="36269"/>
                  <a:pt x="1918" y="34484"/>
                  <a:pt x="1323" y="31710"/>
                </a:cubicBezTo>
                <a:cubicBezTo>
                  <a:pt x="892" y="29703"/>
                  <a:pt x="1273" y="27537"/>
                  <a:pt x="2326" y="26011"/>
                </a:cubicBezTo>
                <a:cubicBezTo>
                  <a:pt x="832" y="24814"/>
                  <a:pt x="0" y="22517"/>
                  <a:pt x="208" y="20164"/>
                </a:cubicBezTo>
                <a:cubicBezTo>
                  <a:pt x="452" y="17409"/>
                  <a:pt x="2058" y="15251"/>
                  <a:pt x="4076" y="14967"/>
                </a:cubicBezTo>
                <a:cubicBezTo>
                  <a:pt x="4088" y="14921"/>
                  <a:pt x="4101" y="14876"/>
                  <a:pt x="4113" y="14830"/>
                </a:cubicBezTo>
                <a:close/>
              </a:path>
              <a:path extrusionOk="0" fill="none" h="44465" w="43733">
                <a:moveTo>
                  <a:pt x="4906" y="26637"/>
                </a:moveTo>
                <a:cubicBezTo>
                  <a:pt x="4022" y="26731"/>
                  <a:pt x="3138" y="26453"/>
                  <a:pt x="2373" y="25840"/>
                </a:cubicBezTo>
                <a:moveTo>
                  <a:pt x="7141" y="35359"/>
                </a:moveTo>
                <a:cubicBezTo>
                  <a:pt x="6786" y="35552"/>
                  <a:pt x="6413" y="35680"/>
                  <a:pt x="6033" y="35740"/>
                </a:cubicBezTo>
                <a:moveTo>
                  <a:pt x="16691" y="39550"/>
                </a:moveTo>
                <a:cubicBezTo>
                  <a:pt x="16424" y="39004"/>
                  <a:pt x="16200" y="38421"/>
                  <a:pt x="16023" y="37810"/>
                </a:cubicBezTo>
                <a:moveTo>
                  <a:pt x="29040" y="35211"/>
                </a:moveTo>
                <a:cubicBezTo>
                  <a:pt x="29001" y="35858"/>
                  <a:pt x="28911" y="36498"/>
                  <a:pt x="28773" y="37120"/>
                </a:cubicBezTo>
                <a:moveTo>
                  <a:pt x="34342" y="23414"/>
                </a:moveTo>
                <a:cubicBezTo>
                  <a:pt x="36346" y="24742"/>
                  <a:pt x="37611" y="27518"/>
                  <a:pt x="37593" y="30550"/>
                </a:cubicBezTo>
                <a:moveTo>
                  <a:pt x="42011" y="15814"/>
                </a:moveTo>
                <a:cubicBezTo>
                  <a:pt x="41686" y="16846"/>
                  <a:pt x="41191" y="17762"/>
                  <a:pt x="40563" y="18490"/>
                </a:cubicBezTo>
                <a:moveTo>
                  <a:pt x="38537" y="5886"/>
                </a:moveTo>
                <a:cubicBezTo>
                  <a:pt x="38592" y="6303"/>
                  <a:pt x="38618" y="6726"/>
                  <a:pt x="38613" y="7150"/>
                </a:cubicBezTo>
                <a:moveTo>
                  <a:pt x="29291" y="4412"/>
                </a:moveTo>
                <a:cubicBezTo>
                  <a:pt x="29480" y="3829"/>
                  <a:pt x="29729" y="3286"/>
                  <a:pt x="30033" y="2800"/>
                </a:cubicBezTo>
                <a:moveTo>
                  <a:pt x="22354" y="5180"/>
                </a:moveTo>
                <a:cubicBezTo>
                  <a:pt x="22431" y="4698"/>
                  <a:pt x="22552" y="4231"/>
                  <a:pt x="22713" y="3790"/>
                </a:cubicBezTo>
                <a:moveTo>
                  <a:pt x="14213" y="5652"/>
                </a:moveTo>
                <a:cubicBezTo>
                  <a:pt x="14685" y="6028"/>
                  <a:pt x="15121" y="6481"/>
                  <a:pt x="15513" y="7000"/>
                </a:cubicBezTo>
                <a:moveTo>
                  <a:pt x="4340" y="16249"/>
                </a:moveTo>
                <a:cubicBezTo>
                  <a:pt x="4237" y="15785"/>
                  <a:pt x="4161" y="15311"/>
                  <a:pt x="4113" y="14830"/>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b_06.png" id="57" name="Google Shape;57;p25"/>
          <p:cNvPicPr preferRelativeResize="0"/>
          <p:nvPr/>
        </p:nvPicPr>
        <p:blipFill rotWithShape="1">
          <a:blip r:embed="rId2">
            <a:alphaModFix/>
          </a:blip>
          <a:srcRect b="0" l="0" r="0" t="0"/>
          <a:stretch/>
        </p:blipFill>
        <p:spPr>
          <a:xfrm>
            <a:off x="7572396" y="4929198"/>
            <a:ext cx="1143906" cy="1501743"/>
          </a:xfrm>
          <a:prstGeom prst="rect">
            <a:avLst/>
          </a:prstGeom>
          <a:noFill/>
          <a:ln>
            <a:noFill/>
          </a:ln>
        </p:spPr>
      </p:pic>
      <p:sp>
        <p:nvSpPr>
          <p:cNvPr id="58" name="Google Shape;58;p25"/>
          <p:cNvSpPr txBox="1"/>
          <p:nvPr>
            <p:ph idx="1" type="body"/>
          </p:nvPr>
        </p:nvSpPr>
        <p:spPr>
          <a:xfrm>
            <a:off x="1071538" y="428604"/>
            <a:ext cx="4643437" cy="1785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未标题-1_13.png" id="59" name="Google Shape;59;p25"/>
          <p:cNvPicPr preferRelativeResize="0"/>
          <p:nvPr/>
        </p:nvPicPr>
        <p:blipFill rotWithShape="1">
          <a:blip r:embed="rId3">
            <a:alphaModFix/>
          </a:blip>
          <a:srcRect b="0" l="0" r="0" t="0"/>
          <a:stretch/>
        </p:blipFill>
        <p:spPr>
          <a:xfrm>
            <a:off x="0" y="2214554"/>
            <a:ext cx="1500166" cy="104765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60" name="Shape 60"/>
        <p:cNvGrpSpPr/>
        <p:nvPr/>
      </p:nvGrpSpPr>
      <p:grpSpPr>
        <a:xfrm>
          <a:off x="0" y="0"/>
          <a:ext cx="0" cy="0"/>
          <a:chOff x="0" y="0"/>
          <a:chExt cx="0" cy="0"/>
        </a:xfrm>
      </p:grpSpPr>
      <p:sp>
        <p:nvSpPr>
          <p:cNvPr id="61" name="Google Shape;61;p26"/>
          <p:cNvSpPr/>
          <p:nvPr/>
        </p:nvSpPr>
        <p:spPr>
          <a:xfrm>
            <a:off x="0" y="5929330"/>
            <a:ext cx="9144000" cy="928670"/>
          </a:xfrm>
          <a:prstGeom prst="rect">
            <a:avLst/>
          </a:prstGeom>
          <a:solidFill>
            <a:srgbClr val="3B4A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b_03.png" id="62" name="Google Shape;62;p26"/>
          <p:cNvPicPr preferRelativeResize="0"/>
          <p:nvPr/>
        </p:nvPicPr>
        <p:blipFill rotWithShape="1">
          <a:blip r:embed="rId2">
            <a:alphaModFix/>
          </a:blip>
          <a:srcRect b="0" l="0" r="0" t="0"/>
          <a:stretch/>
        </p:blipFill>
        <p:spPr>
          <a:xfrm>
            <a:off x="7429520" y="4357694"/>
            <a:ext cx="1568904" cy="1962668"/>
          </a:xfrm>
          <a:prstGeom prst="rect">
            <a:avLst/>
          </a:prstGeom>
          <a:noFill/>
          <a:ln>
            <a:noFill/>
          </a:ln>
        </p:spPr>
      </p:pic>
      <p:pic>
        <p:nvPicPr>
          <p:cNvPr descr="bs_05.png" id="63" name="Google Shape;63;p26"/>
          <p:cNvPicPr preferRelativeResize="0"/>
          <p:nvPr/>
        </p:nvPicPr>
        <p:blipFill rotWithShape="1">
          <a:blip r:embed="rId3">
            <a:alphaModFix/>
          </a:blip>
          <a:srcRect b="0" l="0" r="0" t="0"/>
          <a:stretch/>
        </p:blipFill>
        <p:spPr>
          <a:xfrm>
            <a:off x="571472" y="1214422"/>
            <a:ext cx="1170020" cy="1751010"/>
          </a:xfrm>
          <a:prstGeom prst="rect">
            <a:avLst/>
          </a:prstGeom>
          <a:noFill/>
          <a:ln>
            <a:noFill/>
          </a:ln>
        </p:spPr>
      </p:pic>
      <p:pic>
        <p:nvPicPr>
          <p:cNvPr descr="bs_08.png" id="64" name="Google Shape;64;p26"/>
          <p:cNvPicPr preferRelativeResize="0"/>
          <p:nvPr/>
        </p:nvPicPr>
        <p:blipFill rotWithShape="1">
          <a:blip r:embed="rId4">
            <a:alphaModFix/>
          </a:blip>
          <a:srcRect b="0" l="0" r="0" t="0"/>
          <a:stretch/>
        </p:blipFill>
        <p:spPr>
          <a:xfrm>
            <a:off x="7694209" y="4878712"/>
            <a:ext cx="949757" cy="836304"/>
          </a:xfrm>
          <a:prstGeom prst="rect">
            <a:avLst/>
          </a:prstGeom>
          <a:noFill/>
          <a:ln>
            <a:noFill/>
          </a:ln>
        </p:spPr>
      </p:pic>
      <p:pic>
        <p:nvPicPr>
          <p:cNvPr descr="sb_06.png" id="65" name="Google Shape;65;p26"/>
          <p:cNvPicPr preferRelativeResize="0"/>
          <p:nvPr/>
        </p:nvPicPr>
        <p:blipFill rotWithShape="1">
          <a:blip r:embed="rId5">
            <a:alphaModFix/>
          </a:blip>
          <a:srcRect b="0" l="0" r="0" t="0"/>
          <a:stretch/>
        </p:blipFill>
        <p:spPr>
          <a:xfrm>
            <a:off x="7215206" y="5286388"/>
            <a:ext cx="1013080" cy="1329992"/>
          </a:xfrm>
          <a:prstGeom prst="rect">
            <a:avLst/>
          </a:prstGeom>
          <a:noFill/>
          <a:ln>
            <a:noFill/>
          </a:ln>
        </p:spPr>
      </p:pic>
      <p:pic>
        <p:nvPicPr>
          <p:cNvPr descr="返校2_03.png" id="66" name="Google Shape;66;p26"/>
          <p:cNvPicPr preferRelativeResize="0"/>
          <p:nvPr/>
        </p:nvPicPr>
        <p:blipFill rotWithShape="1">
          <a:blip r:embed="rId6">
            <a:alphaModFix/>
          </a:blip>
          <a:srcRect b="0" l="0" r="0" t="0"/>
          <a:stretch/>
        </p:blipFill>
        <p:spPr>
          <a:xfrm>
            <a:off x="2428860" y="1071546"/>
            <a:ext cx="3143240" cy="2420802"/>
          </a:xfrm>
          <a:prstGeom prst="rect">
            <a:avLst/>
          </a:prstGeom>
          <a:noFill/>
          <a:ln>
            <a:noFill/>
          </a:ln>
        </p:spPr>
      </p:pic>
      <p:pic>
        <p:nvPicPr>
          <p:cNvPr descr="返校1_03.png" id="67" name="Google Shape;67;p26"/>
          <p:cNvPicPr preferRelativeResize="0"/>
          <p:nvPr/>
        </p:nvPicPr>
        <p:blipFill rotWithShape="1">
          <a:blip r:embed="rId7">
            <a:alphaModFix/>
          </a:blip>
          <a:srcRect b="0" l="0" r="0" t="0"/>
          <a:stretch/>
        </p:blipFill>
        <p:spPr>
          <a:xfrm>
            <a:off x="3357554" y="571480"/>
            <a:ext cx="2011341" cy="1322060"/>
          </a:xfrm>
          <a:prstGeom prst="rect">
            <a:avLst/>
          </a:prstGeom>
          <a:noFill/>
          <a:ln>
            <a:noFill/>
          </a:ln>
          <a:effectLst>
            <a:outerShdw blurRad="50800" rotWithShape="0" algn="tl" dir="2700000" dist="38100">
              <a:srgbClr val="000000">
                <a:alpha val="40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bg>
      <p:bgPr>
        <a:blipFill>
          <a:blip r:embed="rId2">
            <a:alphaModFix/>
          </a:blip>
          <a:stretch>
            <a:fillRect/>
          </a:stretch>
        </a:blipFill>
      </p:bgPr>
    </p:bg>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theme" Target="../theme/theme3.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g1048a76b088_3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0" name="Google Shape;130;g1048a76b088_3_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1" name="Google Shape;131;g1048a76b088_3_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2" name="Google Shape;132;g1048a76b088_3_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3" name="Google Shape;133;g1048a76b088_3_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
          <p:cNvSpPr txBox="1"/>
          <p:nvPr>
            <p:ph idx="1" type="body"/>
          </p:nvPr>
        </p:nvSpPr>
        <p:spPr>
          <a:xfrm>
            <a:off x="985725" y="3429000"/>
            <a:ext cx="2947200" cy="159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rPr lang="en-US" sz="2400"/>
              <a:t>N074220001鍾承玫</a:t>
            </a:r>
            <a:endParaRPr sz="2400"/>
          </a:p>
          <a:p>
            <a:pPr indent="0" lvl="0" marL="0" rtl="0" algn="l">
              <a:spcBef>
                <a:spcPts val="0"/>
              </a:spcBef>
              <a:spcAft>
                <a:spcPts val="0"/>
              </a:spcAft>
              <a:buClr>
                <a:schemeClr val="dk1"/>
              </a:buClr>
              <a:buSzPts val="2400"/>
              <a:buNone/>
            </a:pPr>
            <a:r>
              <a:rPr lang="en-US" sz="2400"/>
              <a:t>N094220005謝宜蓁</a:t>
            </a:r>
            <a:endParaRPr sz="2400"/>
          </a:p>
          <a:p>
            <a:pPr indent="0" lvl="0" marL="0" rtl="0" algn="l">
              <a:spcBef>
                <a:spcPts val="0"/>
              </a:spcBef>
              <a:spcAft>
                <a:spcPts val="0"/>
              </a:spcAft>
              <a:buClr>
                <a:schemeClr val="dk1"/>
              </a:buClr>
              <a:buSzPts val="2400"/>
              <a:buNone/>
            </a:pPr>
            <a:r>
              <a:rPr lang="en-US" sz="2400"/>
              <a:t>N094220010吳貞儀</a:t>
            </a:r>
            <a:endParaRPr sz="2400"/>
          </a:p>
          <a:p>
            <a:pPr indent="0" lvl="0" marL="0" rtl="0" algn="l">
              <a:spcBef>
                <a:spcPts val="0"/>
              </a:spcBef>
              <a:spcAft>
                <a:spcPts val="0"/>
              </a:spcAft>
              <a:buClr>
                <a:schemeClr val="dk1"/>
              </a:buClr>
              <a:buSzPts val="2400"/>
              <a:buNone/>
            </a:pPr>
            <a:r>
              <a:rPr lang="en-US" sz="2400"/>
              <a:t>N094220016林映汝</a:t>
            </a:r>
            <a:endParaRPr b="1" sz="2400">
              <a:latin typeface="Arial"/>
              <a:ea typeface="Arial"/>
              <a:cs typeface="Arial"/>
              <a:sym typeface="Arial"/>
            </a:endParaRPr>
          </a:p>
        </p:txBody>
      </p:sp>
      <p:sp>
        <p:nvSpPr>
          <p:cNvPr id="253" name="Google Shape;253;p1"/>
          <p:cNvSpPr/>
          <p:nvPr/>
        </p:nvSpPr>
        <p:spPr>
          <a:xfrm>
            <a:off x="792752" y="1288820"/>
            <a:ext cx="75585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a:solidFill>
                  <a:srgbClr val="4C1130"/>
                </a:solidFill>
              </a:rPr>
              <a:t>社群媒體分析 期中專案</a:t>
            </a:r>
            <a:endParaRPr b="1" i="0" sz="5400" u="none" cap="none" strike="noStrike">
              <a:solidFill>
                <a:srgbClr val="4C113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5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5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5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500"/>
                                        <p:tgtEl>
                                          <p:spTgt spid="2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048a76b088_3_238"/>
          <p:cNvSpPr txBox="1"/>
          <p:nvPr>
            <p:ph idx="1" type="body"/>
          </p:nvPr>
        </p:nvSpPr>
        <p:spPr>
          <a:xfrm>
            <a:off x="857224" y="500042"/>
            <a:ext cx="5429288" cy="107157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7200"/>
              <a:buNone/>
            </a:pPr>
            <a:r>
              <a:rPr lang="en-US" sz="7200">
                <a:solidFill>
                  <a:schemeClr val="lt1"/>
                </a:solidFill>
              </a:rPr>
              <a:t>Chapter 3</a:t>
            </a:r>
            <a:endParaRPr sz="4800">
              <a:solidFill>
                <a:schemeClr val="lt1"/>
              </a:solidFill>
            </a:endParaRPr>
          </a:p>
        </p:txBody>
      </p:sp>
      <p:sp>
        <p:nvSpPr>
          <p:cNvPr id="328" name="Google Shape;328;g1048a76b088_3_238"/>
          <p:cNvSpPr/>
          <p:nvPr/>
        </p:nvSpPr>
        <p:spPr>
          <a:xfrm>
            <a:off x="857225" y="1673200"/>
            <a:ext cx="6272700" cy="78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5000">
                <a:solidFill>
                  <a:schemeClr val="lt1"/>
                </a:solidFill>
                <a:latin typeface="Calibri"/>
                <a:ea typeface="Calibri"/>
                <a:cs typeface="Calibri"/>
                <a:sym typeface="Calibri"/>
              </a:rPr>
              <a:t>初步分析方法和結果</a:t>
            </a:r>
            <a:endParaRPr b="1" sz="5000">
              <a:solidFill>
                <a:schemeClr val="lt1"/>
              </a:solidFill>
              <a:latin typeface="Calibri"/>
              <a:ea typeface="Calibri"/>
              <a:cs typeface="Calibri"/>
              <a:sym typeface="Calibri"/>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02d18f6ebf_5_0"/>
          <p:cNvSpPr/>
          <p:nvPr/>
        </p:nvSpPr>
        <p:spPr>
          <a:xfrm>
            <a:off x="7414060" y="4797152"/>
            <a:ext cx="141577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ＰＴＴ</a:t>
            </a:r>
            <a:endParaRPr b="1" sz="3200">
              <a:solidFill>
                <a:schemeClr val="lt1"/>
              </a:solidFill>
              <a:latin typeface="Calibri"/>
              <a:ea typeface="Calibri"/>
              <a:cs typeface="Calibri"/>
              <a:sym typeface="Calibri"/>
            </a:endParaRPr>
          </a:p>
        </p:txBody>
      </p:sp>
      <p:sp>
        <p:nvSpPr>
          <p:cNvPr id="335" name="Google Shape;335;g102d18f6ebf_5_0"/>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一 - PTT</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pic>
        <p:nvPicPr>
          <p:cNvPr id="336" name="Google Shape;336;g102d18f6ebf_5_0"/>
          <p:cNvPicPr preferRelativeResize="0"/>
          <p:nvPr/>
        </p:nvPicPr>
        <p:blipFill rotWithShape="1">
          <a:blip r:embed="rId3">
            <a:alphaModFix/>
          </a:blip>
          <a:srcRect b="0" l="0" r="0" t="0"/>
          <a:stretch/>
        </p:blipFill>
        <p:spPr>
          <a:xfrm>
            <a:off x="-11876" y="2381552"/>
            <a:ext cx="9155876" cy="4133844"/>
          </a:xfrm>
          <a:prstGeom prst="rect">
            <a:avLst/>
          </a:prstGeom>
          <a:noFill/>
          <a:ln>
            <a:noFill/>
          </a:ln>
        </p:spPr>
      </p:pic>
      <p:sp>
        <p:nvSpPr>
          <p:cNvPr id="337" name="Google Shape;337;g102d18f6ebf_5_0"/>
          <p:cNvSpPr/>
          <p:nvPr/>
        </p:nvSpPr>
        <p:spPr>
          <a:xfrm>
            <a:off x="755576" y="1201129"/>
            <a:ext cx="27495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70C0"/>
                </a:solidFill>
                <a:latin typeface="Arial"/>
                <a:ea typeface="Arial"/>
                <a:cs typeface="Arial"/>
                <a:sym typeface="Arial"/>
              </a:rPr>
              <a:t>工作流程平台執行畫面</a:t>
            </a:r>
            <a:endParaRPr b="1" sz="2000">
              <a:solidFill>
                <a:srgbClr val="0070C0"/>
              </a:solidFill>
              <a:latin typeface="Arial"/>
              <a:ea typeface="Arial"/>
              <a:cs typeface="Arial"/>
              <a:sym typeface="Arial"/>
            </a:endParaRPr>
          </a:p>
        </p:txBody>
      </p:sp>
      <p:sp>
        <p:nvSpPr>
          <p:cNvPr id="338" name="Google Shape;338;g102d18f6ebf_5_0"/>
          <p:cNvSpPr txBox="1"/>
          <p:nvPr/>
        </p:nvSpPr>
        <p:spPr>
          <a:xfrm>
            <a:off x="5496903" y="2012250"/>
            <a:ext cx="350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rPr>
              <a:t>資料區間：</a:t>
            </a:r>
            <a:r>
              <a:rPr lang="en-US" sz="1800">
                <a:solidFill>
                  <a:srgbClr val="FF0000"/>
                </a:solidFill>
                <a:latin typeface="Arial"/>
                <a:ea typeface="Arial"/>
                <a:cs typeface="Arial"/>
                <a:sym typeface="Arial"/>
              </a:rPr>
              <a:t>2017/1/1-2018/12/31</a:t>
            </a:r>
            <a:endParaRPr sz="1800">
              <a:solidFill>
                <a:srgbClr val="FF0000"/>
              </a:solidFill>
              <a:latin typeface="Calibri"/>
              <a:ea typeface="Calibri"/>
              <a:cs typeface="Calibri"/>
              <a:sym typeface="Calibri"/>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500"/>
                                        <p:tgtEl>
                                          <p:spTgt spid="3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048a76b088_3_261"/>
          <p:cNvSpPr txBox="1"/>
          <p:nvPr/>
        </p:nvSpPr>
        <p:spPr>
          <a:xfrm>
            <a:off x="431540" y="1563747"/>
            <a:ext cx="5796644" cy="590931"/>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Ngramg數量：69622</a:t>
            </a:r>
            <a:endParaRPr/>
          </a:p>
          <a:p>
            <a:pPr indent="-361950" lvl="1" marL="361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關鍵字詞：準備考試、備審資料、程式語言</a:t>
            </a:r>
            <a:endParaRPr b="0" i="0" sz="2000" u="none" cap="none" strike="noStrike">
              <a:solidFill>
                <a:schemeClr val="dk1"/>
              </a:solidFill>
              <a:latin typeface="Arial"/>
              <a:ea typeface="Arial"/>
              <a:cs typeface="Arial"/>
              <a:sym typeface="Arial"/>
            </a:endParaRPr>
          </a:p>
        </p:txBody>
      </p:sp>
      <p:pic>
        <p:nvPicPr>
          <p:cNvPr descr="一張含有 文字 的圖片&#10;&#10;自動產生的描述" id="345" name="Google Shape;345;g1048a76b088_3_261"/>
          <p:cNvPicPr preferRelativeResize="0"/>
          <p:nvPr/>
        </p:nvPicPr>
        <p:blipFill rotWithShape="1">
          <a:blip r:embed="rId3">
            <a:alphaModFix/>
          </a:blip>
          <a:srcRect b="0" l="0" r="0" t="0"/>
          <a:stretch/>
        </p:blipFill>
        <p:spPr>
          <a:xfrm>
            <a:off x="0" y="2583812"/>
            <a:ext cx="9144000" cy="3344208"/>
          </a:xfrm>
          <a:prstGeom prst="rect">
            <a:avLst/>
          </a:prstGeom>
          <a:noFill/>
          <a:ln>
            <a:noFill/>
          </a:ln>
        </p:spPr>
      </p:pic>
      <p:sp>
        <p:nvSpPr>
          <p:cNvPr id="346" name="Google Shape;346;g1048a76b088_3_261"/>
          <p:cNvSpPr/>
          <p:nvPr/>
        </p:nvSpPr>
        <p:spPr>
          <a:xfrm>
            <a:off x="755576" y="1052404"/>
            <a:ext cx="172354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詞頻計算結果</a:t>
            </a:r>
            <a:endParaRPr sz="2000">
              <a:solidFill>
                <a:srgbClr val="0070C0"/>
              </a:solidFill>
              <a:latin typeface="Arial"/>
              <a:ea typeface="Arial"/>
              <a:cs typeface="Arial"/>
              <a:sym typeface="Arial"/>
            </a:endParaRPr>
          </a:p>
        </p:txBody>
      </p:sp>
      <p:sp>
        <p:nvSpPr>
          <p:cNvPr id="347" name="Google Shape;347;g1048a76b088_3_261"/>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一 - PTT</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048a76b088_3_269"/>
          <p:cNvSpPr txBox="1"/>
          <p:nvPr/>
        </p:nvSpPr>
        <p:spPr>
          <a:xfrm>
            <a:off x="423192" y="1501411"/>
            <a:ext cx="6732748" cy="1135502"/>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清除總數：107,521；最大正向情緒6、最大負向情緒4</a:t>
            </a:r>
            <a:endParaRPr/>
          </a:p>
          <a:p>
            <a:pPr indent="-361950" lvl="1" marL="361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負向關鍵字詞：問題、放棄</a:t>
            </a:r>
            <a:endParaRPr b="0" i="0" sz="2000" u="none" cap="none" strike="noStrike">
              <a:solidFill>
                <a:schemeClr val="dk1"/>
              </a:solidFill>
              <a:latin typeface="Arial"/>
              <a:ea typeface="Arial"/>
              <a:cs typeface="Arial"/>
              <a:sym typeface="Arial"/>
            </a:endParaRPr>
          </a:p>
          <a:p>
            <a:pPr indent="-361950" lvl="1" marL="361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正向關鍵字詞：希望、分享</a:t>
            </a:r>
            <a:endParaRPr b="0" i="0" sz="2000" u="none" cap="none" strike="noStrike">
              <a:solidFill>
                <a:schemeClr val="dk1"/>
              </a:solidFill>
              <a:latin typeface="Arial"/>
              <a:ea typeface="Arial"/>
              <a:cs typeface="Arial"/>
              <a:sym typeface="Arial"/>
            </a:endParaRPr>
          </a:p>
        </p:txBody>
      </p:sp>
      <p:sp>
        <p:nvSpPr>
          <p:cNvPr id="354" name="Google Shape;354;g1048a76b088_3_269"/>
          <p:cNvSpPr/>
          <p:nvPr/>
        </p:nvSpPr>
        <p:spPr>
          <a:xfrm>
            <a:off x="755576" y="1012443"/>
            <a:ext cx="289374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Lexicon Based情緒分析</a:t>
            </a:r>
            <a:endParaRPr sz="2000">
              <a:solidFill>
                <a:srgbClr val="0070C0"/>
              </a:solidFill>
              <a:latin typeface="Arial"/>
              <a:ea typeface="Arial"/>
              <a:cs typeface="Arial"/>
              <a:sym typeface="Arial"/>
            </a:endParaRPr>
          </a:p>
        </p:txBody>
      </p:sp>
      <p:pic>
        <p:nvPicPr>
          <p:cNvPr id="355" name="Google Shape;355;g1048a76b088_3_269"/>
          <p:cNvPicPr preferRelativeResize="0"/>
          <p:nvPr/>
        </p:nvPicPr>
        <p:blipFill rotWithShape="1">
          <a:blip r:embed="rId3">
            <a:alphaModFix/>
          </a:blip>
          <a:srcRect b="0" l="0" r="0" t="0"/>
          <a:stretch/>
        </p:blipFill>
        <p:spPr>
          <a:xfrm>
            <a:off x="0" y="2859471"/>
            <a:ext cx="9144000" cy="3687703"/>
          </a:xfrm>
          <a:prstGeom prst="rect">
            <a:avLst/>
          </a:prstGeom>
          <a:noFill/>
          <a:ln>
            <a:noFill/>
          </a:ln>
        </p:spPr>
      </p:pic>
      <p:sp>
        <p:nvSpPr>
          <p:cNvPr id="356" name="Google Shape;356;g1048a76b088_3_269"/>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一 - PTT</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500"/>
                                        <p:tgtEl>
                                          <p:spTgt spid="3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g1048a76b088_3_277"/>
          <p:cNvPicPr preferRelativeResize="0"/>
          <p:nvPr/>
        </p:nvPicPr>
        <p:blipFill rotWithShape="1">
          <a:blip r:embed="rId3">
            <a:alphaModFix/>
          </a:blip>
          <a:srcRect b="0" l="0" r="0" t="0"/>
          <a:stretch/>
        </p:blipFill>
        <p:spPr>
          <a:xfrm>
            <a:off x="84425" y="3031119"/>
            <a:ext cx="5292600" cy="3674480"/>
          </a:xfrm>
          <a:prstGeom prst="rect">
            <a:avLst/>
          </a:prstGeom>
          <a:noFill/>
          <a:ln>
            <a:noFill/>
          </a:ln>
        </p:spPr>
      </p:pic>
      <p:sp>
        <p:nvSpPr>
          <p:cNvPr id="363" name="Google Shape;363;g1048a76b088_3_277"/>
          <p:cNvSpPr txBox="1"/>
          <p:nvPr/>
        </p:nvSpPr>
        <p:spPr>
          <a:xfrm>
            <a:off x="439390" y="1690558"/>
            <a:ext cx="6732600" cy="400200"/>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清除總數：107,521；負向情緒數</a:t>
            </a:r>
            <a:r>
              <a:rPr lang="en-US" sz="2000">
                <a:solidFill>
                  <a:schemeClr val="dk1"/>
                </a:solidFill>
              </a:rPr>
              <a:t>：</a:t>
            </a:r>
            <a:r>
              <a:rPr b="0" i="0" lang="en-US" sz="2000" u="none" cap="none" strike="noStrike">
                <a:solidFill>
                  <a:schemeClr val="dk1"/>
                </a:solidFill>
                <a:latin typeface="Arial"/>
                <a:ea typeface="Arial"/>
                <a:cs typeface="Arial"/>
                <a:sym typeface="Arial"/>
              </a:rPr>
              <a:t>14</a:t>
            </a:r>
            <a:r>
              <a:rPr lang="en-US" sz="2000">
                <a:solidFill>
                  <a:schemeClr val="dk1"/>
                </a:solidFill>
              </a:rPr>
              <a:t>,</a:t>
            </a:r>
            <a:r>
              <a:rPr b="0" i="0" lang="en-US" sz="2000" u="none" cap="none" strike="noStrike">
                <a:solidFill>
                  <a:schemeClr val="dk1"/>
                </a:solidFill>
                <a:latin typeface="Arial"/>
                <a:ea typeface="Arial"/>
                <a:cs typeface="Arial"/>
                <a:sym typeface="Arial"/>
              </a:rPr>
              <a:t>627</a:t>
            </a:r>
            <a:endParaRPr/>
          </a:p>
        </p:txBody>
      </p:sp>
      <p:sp>
        <p:nvSpPr>
          <p:cNvPr id="364" name="Google Shape;364;g1048a76b088_3_277"/>
          <p:cNvSpPr/>
          <p:nvPr/>
        </p:nvSpPr>
        <p:spPr>
          <a:xfrm>
            <a:off x="763924" y="1155815"/>
            <a:ext cx="283603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Corpus Based情緒分析</a:t>
            </a:r>
            <a:endParaRPr sz="2000">
              <a:solidFill>
                <a:srgbClr val="0070C0"/>
              </a:solidFill>
              <a:latin typeface="Arial"/>
              <a:ea typeface="Arial"/>
              <a:cs typeface="Arial"/>
              <a:sym typeface="Arial"/>
            </a:endParaRPr>
          </a:p>
        </p:txBody>
      </p:sp>
      <p:sp>
        <p:nvSpPr>
          <p:cNvPr id="365" name="Google Shape;365;g1048a76b088_3_277"/>
          <p:cNvSpPr txBox="1"/>
          <p:nvPr/>
        </p:nvSpPr>
        <p:spPr>
          <a:xfrm>
            <a:off x="439410" y="2552850"/>
            <a:ext cx="8070000" cy="936000"/>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清除總數：107,521</a:t>
            </a:r>
            <a:r>
              <a:rPr b="0" i="0" lang="en-US" sz="2000" u="none" cap="none" strike="noStrike">
                <a:solidFill>
                  <a:schemeClr val="dk1"/>
                </a:solidFill>
                <a:latin typeface="Arial"/>
                <a:ea typeface="Arial"/>
                <a:cs typeface="Arial"/>
                <a:sym typeface="Arial"/>
              </a:rPr>
              <a:t>；</a:t>
            </a:r>
            <a:r>
              <a:rPr b="0" i="0" lang="en-US" sz="2000" u="none" cap="none" strike="noStrike">
                <a:solidFill>
                  <a:schemeClr val="dk1"/>
                </a:solidFill>
                <a:latin typeface="Arial"/>
                <a:ea typeface="Arial"/>
                <a:cs typeface="Arial"/>
                <a:sym typeface="Arial"/>
              </a:rPr>
              <a:t>負向情緒數</a:t>
            </a:r>
            <a:r>
              <a:rPr lang="en-US" sz="2000">
                <a:solidFill>
                  <a:schemeClr val="dk1"/>
                </a:solidFill>
              </a:rPr>
              <a:t>：</a:t>
            </a:r>
            <a:r>
              <a:rPr b="0" i="0" lang="en-US" sz="2000" u="none" cap="none" strike="noStrike">
                <a:solidFill>
                  <a:schemeClr val="dk1"/>
                </a:solidFill>
                <a:latin typeface="Arial"/>
                <a:ea typeface="Arial"/>
                <a:cs typeface="Arial"/>
                <a:sym typeface="Arial"/>
              </a:rPr>
              <a:t>14,627</a:t>
            </a:r>
            <a:endParaRPr/>
          </a:p>
        </p:txBody>
      </p:sp>
      <p:sp>
        <p:nvSpPr>
          <p:cNvPr id="366" name="Google Shape;366;g1048a76b088_3_277"/>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一 - PTT</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sp>
        <p:nvSpPr>
          <p:cNvPr id="367" name="Google Shape;367;g1048a76b088_3_277"/>
          <p:cNvSpPr/>
          <p:nvPr/>
        </p:nvSpPr>
        <p:spPr>
          <a:xfrm>
            <a:off x="763924" y="1155815"/>
            <a:ext cx="2835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Corpus Based情緒分析</a:t>
            </a:r>
            <a:endParaRPr sz="2000">
              <a:solidFill>
                <a:srgbClr val="0070C0"/>
              </a:solidFill>
              <a:latin typeface="Arial"/>
              <a:ea typeface="Arial"/>
              <a:cs typeface="Arial"/>
              <a:sym typeface="Arial"/>
            </a:endParaRPr>
          </a:p>
        </p:txBody>
      </p:sp>
      <p:sp>
        <p:nvSpPr>
          <p:cNvPr id="368" name="Google Shape;368;g1048a76b088_3_277"/>
          <p:cNvSpPr/>
          <p:nvPr/>
        </p:nvSpPr>
        <p:spPr>
          <a:xfrm>
            <a:off x="763928" y="2065179"/>
            <a:ext cx="185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LIWC情緒分析</a:t>
            </a:r>
            <a:endParaRPr sz="2000">
              <a:solidFill>
                <a:srgbClr val="0070C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g1048a76b088_3_287"/>
          <p:cNvPicPr preferRelativeResize="0"/>
          <p:nvPr/>
        </p:nvPicPr>
        <p:blipFill rotWithShape="1">
          <a:blip r:embed="rId3">
            <a:alphaModFix/>
          </a:blip>
          <a:srcRect b="0" l="0" r="0" t="0"/>
          <a:stretch/>
        </p:blipFill>
        <p:spPr>
          <a:xfrm>
            <a:off x="4572000" y="1247757"/>
            <a:ext cx="4544059" cy="5277587"/>
          </a:xfrm>
          <a:prstGeom prst="rect">
            <a:avLst/>
          </a:prstGeom>
          <a:noFill/>
          <a:ln>
            <a:noFill/>
          </a:ln>
        </p:spPr>
      </p:pic>
      <p:sp>
        <p:nvSpPr>
          <p:cNvPr id="375" name="Google Shape;375;g1048a76b088_3_287"/>
          <p:cNvSpPr txBox="1"/>
          <p:nvPr/>
        </p:nvSpPr>
        <p:spPr>
          <a:xfrm>
            <a:off x="481841" y="1831843"/>
            <a:ext cx="2772308" cy="736575"/>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字數：202</a:t>
            </a:r>
            <a:endParaRPr/>
          </a:p>
          <a:p>
            <a:pPr indent="-361950" lvl="1" marL="361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文章數：15,415</a:t>
            </a:r>
            <a:endParaRPr/>
          </a:p>
        </p:txBody>
      </p:sp>
      <p:sp>
        <p:nvSpPr>
          <p:cNvPr id="376" name="Google Shape;376;g1048a76b088_3_287"/>
          <p:cNvSpPr/>
          <p:nvPr/>
        </p:nvSpPr>
        <p:spPr>
          <a:xfrm>
            <a:off x="814225" y="1342876"/>
            <a:ext cx="198002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計算相關性矩陣</a:t>
            </a:r>
            <a:endParaRPr sz="2000">
              <a:solidFill>
                <a:srgbClr val="0070C0"/>
              </a:solidFill>
              <a:latin typeface="Arial"/>
              <a:ea typeface="Arial"/>
              <a:cs typeface="Arial"/>
              <a:sym typeface="Arial"/>
            </a:endParaRPr>
          </a:p>
        </p:txBody>
      </p:sp>
      <p:pic>
        <p:nvPicPr>
          <p:cNvPr id="377" name="Google Shape;377;g1048a76b088_3_287"/>
          <p:cNvPicPr preferRelativeResize="0"/>
          <p:nvPr/>
        </p:nvPicPr>
        <p:blipFill rotWithShape="1">
          <a:blip r:embed="rId4">
            <a:alphaModFix/>
          </a:blip>
          <a:srcRect b="0" l="0" r="0" t="0"/>
          <a:stretch/>
        </p:blipFill>
        <p:spPr>
          <a:xfrm>
            <a:off x="0" y="2568418"/>
            <a:ext cx="4452889" cy="3956926"/>
          </a:xfrm>
          <a:prstGeom prst="rect">
            <a:avLst/>
          </a:prstGeom>
          <a:noFill/>
          <a:ln>
            <a:noFill/>
          </a:ln>
        </p:spPr>
      </p:pic>
      <p:sp>
        <p:nvSpPr>
          <p:cNvPr id="378" name="Google Shape;378;g1048a76b088_3_287"/>
          <p:cNvSpPr/>
          <p:nvPr/>
        </p:nvSpPr>
        <p:spPr>
          <a:xfrm>
            <a:off x="4546104" y="1342876"/>
            <a:ext cx="1467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字詞網路圖</a:t>
            </a:r>
            <a:endParaRPr sz="2000">
              <a:solidFill>
                <a:srgbClr val="0070C0"/>
              </a:solidFill>
              <a:latin typeface="Arial"/>
              <a:ea typeface="Arial"/>
              <a:cs typeface="Arial"/>
              <a:sym typeface="Arial"/>
            </a:endParaRPr>
          </a:p>
        </p:txBody>
      </p:sp>
      <p:sp>
        <p:nvSpPr>
          <p:cNvPr id="379" name="Google Shape;379;g1048a76b088_3_287"/>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一 - PTT</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500"/>
                                        <p:tgtEl>
                                          <p:spTgt spid="3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02d18f6ebf_3_11"/>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二</a:t>
            </a:r>
            <a:r>
              <a:rPr b="1" lang="en-US" sz="3300">
                <a:solidFill>
                  <a:schemeClr val="dk1"/>
                </a:solidFill>
              </a:rPr>
              <a:t> - </a:t>
            </a:r>
            <a:r>
              <a:rPr b="1" lang="en-US" sz="3300">
                <a:solidFill>
                  <a:schemeClr val="dk1"/>
                </a:solidFill>
              </a:rPr>
              <a:t>聯合新聞</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sp>
        <p:nvSpPr>
          <p:cNvPr id="386" name="Google Shape;386;g102d18f6ebf_3_11"/>
          <p:cNvSpPr/>
          <p:nvPr/>
        </p:nvSpPr>
        <p:spPr>
          <a:xfrm>
            <a:off x="755576" y="1201129"/>
            <a:ext cx="27495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70C0"/>
                </a:solidFill>
                <a:latin typeface="Arial"/>
                <a:ea typeface="Arial"/>
                <a:cs typeface="Arial"/>
                <a:sym typeface="Arial"/>
              </a:rPr>
              <a:t>工作流程平台執行畫面</a:t>
            </a:r>
            <a:endParaRPr b="1" sz="2000">
              <a:solidFill>
                <a:srgbClr val="0070C0"/>
              </a:solidFill>
              <a:latin typeface="Arial"/>
              <a:ea typeface="Arial"/>
              <a:cs typeface="Arial"/>
              <a:sym typeface="Arial"/>
            </a:endParaRPr>
          </a:p>
        </p:txBody>
      </p:sp>
      <p:sp>
        <p:nvSpPr>
          <p:cNvPr id="387" name="Google Shape;387;g102d18f6ebf_3_11"/>
          <p:cNvSpPr txBox="1"/>
          <p:nvPr/>
        </p:nvSpPr>
        <p:spPr>
          <a:xfrm>
            <a:off x="5546478" y="1216575"/>
            <a:ext cx="350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rPr>
              <a:t>資料區間：</a:t>
            </a:r>
            <a:r>
              <a:rPr lang="en-US" sz="1800">
                <a:solidFill>
                  <a:srgbClr val="FF0000"/>
                </a:solidFill>
                <a:latin typeface="Arial"/>
                <a:ea typeface="Arial"/>
                <a:cs typeface="Arial"/>
                <a:sym typeface="Arial"/>
              </a:rPr>
              <a:t>201</a:t>
            </a:r>
            <a:r>
              <a:rPr lang="en-US" sz="1800">
                <a:solidFill>
                  <a:srgbClr val="FF0000"/>
                </a:solidFill>
              </a:rPr>
              <a:t>9</a:t>
            </a:r>
            <a:r>
              <a:rPr lang="en-US" sz="1800">
                <a:solidFill>
                  <a:srgbClr val="FF0000"/>
                </a:solidFill>
                <a:latin typeface="Arial"/>
                <a:ea typeface="Arial"/>
                <a:cs typeface="Arial"/>
                <a:sym typeface="Arial"/>
              </a:rPr>
              <a:t>/1/1-201</a:t>
            </a:r>
            <a:r>
              <a:rPr lang="en-US" sz="1800">
                <a:solidFill>
                  <a:srgbClr val="FF0000"/>
                </a:solidFill>
              </a:rPr>
              <a:t>9</a:t>
            </a:r>
            <a:r>
              <a:rPr lang="en-US" sz="1800">
                <a:solidFill>
                  <a:srgbClr val="FF0000"/>
                </a:solidFill>
                <a:latin typeface="Arial"/>
                <a:ea typeface="Arial"/>
                <a:cs typeface="Arial"/>
                <a:sym typeface="Arial"/>
              </a:rPr>
              <a:t>/12/31</a:t>
            </a:r>
            <a:endParaRPr sz="1800">
              <a:solidFill>
                <a:srgbClr val="FF0000"/>
              </a:solidFill>
              <a:latin typeface="Calibri"/>
              <a:ea typeface="Calibri"/>
              <a:cs typeface="Calibri"/>
              <a:sym typeface="Calibri"/>
            </a:endParaRPr>
          </a:p>
        </p:txBody>
      </p:sp>
      <p:pic>
        <p:nvPicPr>
          <p:cNvPr id="388" name="Google Shape;388;g102d18f6ebf_3_11"/>
          <p:cNvPicPr preferRelativeResize="0"/>
          <p:nvPr/>
        </p:nvPicPr>
        <p:blipFill>
          <a:blip r:embed="rId3">
            <a:alphaModFix/>
          </a:blip>
          <a:stretch>
            <a:fillRect/>
          </a:stretch>
        </p:blipFill>
        <p:spPr>
          <a:xfrm>
            <a:off x="1062325" y="1601325"/>
            <a:ext cx="7222432" cy="5256676"/>
          </a:xfrm>
          <a:prstGeom prst="rect">
            <a:avLst/>
          </a:prstGeom>
          <a:noFill/>
          <a:ln cap="flat" cmpd="sng" w="9525">
            <a:solidFill>
              <a:srgbClr val="CCCCCC"/>
            </a:solidFill>
            <a:prstDash val="solid"/>
            <a:round/>
            <a:headEnd len="sm" w="sm" type="none"/>
            <a:tailEnd len="sm" w="sm" type="none"/>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02d18f6ebf_3_20"/>
          <p:cNvSpPr txBox="1"/>
          <p:nvPr/>
        </p:nvSpPr>
        <p:spPr>
          <a:xfrm>
            <a:off x="431553" y="1563750"/>
            <a:ext cx="7757700" cy="591000"/>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Ngramg數量：</a:t>
            </a:r>
            <a:r>
              <a:rPr lang="en-US" sz="2000">
                <a:solidFill>
                  <a:schemeClr val="dk1"/>
                </a:solidFill>
              </a:rPr>
              <a:t>112,051</a:t>
            </a:r>
            <a:endParaRPr/>
          </a:p>
          <a:p>
            <a:pPr indent="-361950" lvl="1" marL="361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關鍵字詞：</a:t>
            </a:r>
            <a:r>
              <a:rPr lang="en-US" sz="2000">
                <a:solidFill>
                  <a:schemeClr val="dk1"/>
                </a:solidFill>
              </a:rPr>
              <a:t>程式設計、學習歷程檔案、戶外教育</a:t>
            </a:r>
            <a:endParaRPr b="0" i="0" sz="2000" u="none" cap="none" strike="noStrike">
              <a:solidFill>
                <a:schemeClr val="dk1"/>
              </a:solidFill>
              <a:latin typeface="Arial"/>
              <a:ea typeface="Arial"/>
              <a:cs typeface="Arial"/>
              <a:sym typeface="Arial"/>
            </a:endParaRPr>
          </a:p>
        </p:txBody>
      </p:sp>
      <p:sp>
        <p:nvSpPr>
          <p:cNvPr id="395" name="Google Shape;395;g102d18f6ebf_3_20"/>
          <p:cNvSpPr/>
          <p:nvPr/>
        </p:nvSpPr>
        <p:spPr>
          <a:xfrm>
            <a:off x="755576" y="1052404"/>
            <a:ext cx="17235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詞頻計算結果</a:t>
            </a:r>
            <a:endParaRPr sz="2000">
              <a:solidFill>
                <a:srgbClr val="0070C0"/>
              </a:solidFill>
              <a:latin typeface="Arial"/>
              <a:ea typeface="Arial"/>
              <a:cs typeface="Arial"/>
              <a:sym typeface="Arial"/>
            </a:endParaRPr>
          </a:p>
        </p:txBody>
      </p:sp>
      <p:sp>
        <p:nvSpPr>
          <p:cNvPr id="396" name="Google Shape;396;g102d18f6ebf_3_20"/>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二 - 聯合新聞</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pic>
        <p:nvPicPr>
          <p:cNvPr id="397" name="Google Shape;397;g102d18f6ebf_3_20"/>
          <p:cNvPicPr preferRelativeResize="0"/>
          <p:nvPr/>
        </p:nvPicPr>
        <p:blipFill>
          <a:blip r:embed="rId3">
            <a:alphaModFix/>
          </a:blip>
          <a:stretch>
            <a:fillRect/>
          </a:stretch>
        </p:blipFill>
        <p:spPr>
          <a:xfrm>
            <a:off x="152400" y="2307150"/>
            <a:ext cx="8839201" cy="3188292"/>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g102d18f6ebf_3_28"/>
          <p:cNvPicPr preferRelativeResize="0"/>
          <p:nvPr/>
        </p:nvPicPr>
        <p:blipFill>
          <a:blip r:embed="rId3">
            <a:alphaModFix/>
          </a:blip>
          <a:stretch>
            <a:fillRect/>
          </a:stretch>
        </p:blipFill>
        <p:spPr>
          <a:xfrm>
            <a:off x="5647954" y="2789300"/>
            <a:ext cx="3487392" cy="3474475"/>
          </a:xfrm>
          <a:prstGeom prst="rect">
            <a:avLst/>
          </a:prstGeom>
          <a:noFill/>
          <a:ln cap="flat" cmpd="sng" w="9525">
            <a:solidFill>
              <a:srgbClr val="CCCCCC"/>
            </a:solidFill>
            <a:prstDash val="solid"/>
            <a:round/>
            <a:headEnd len="sm" w="sm" type="none"/>
            <a:tailEnd len="sm" w="sm" type="none"/>
          </a:ln>
        </p:spPr>
      </p:pic>
      <p:sp>
        <p:nvSpPr>
          <p:cNvPr id="404" name="Google Shape;404;g102d18f6ebf_3_28"/>
          <p:cNvSpPr txBox="1"/>
          <p:nvPr/>
        </p:nvSpPr>
        <p:spPr>
          <a:xfrm>
            <a:off x="423200" y="1501400"/>
            <a:ext cx="8591700" cy="1135500"/>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清除總數：</a:t>
            </a:r>
            <a:r>
              <a:rPr lang="en-US" sz="2000">
                <a:solidFill>
                  <a:schemeClr val="dk1"/>
                </a:solidFill>
              </a:rPr>
              <a:t>108,948       </a:t>
            </a:r>
            <a:r>
              <a:rPr b="0" i="0" lang="en-US" sz="2000" u="none" cap="none" strike="noStrike">
                <a:solidFill>
                  <a:schemeClr val="dk1"/>
                </a:solidFill>
                <a:latin typeface="Arial"/>
                <a:ea typeface="Arial"/>
                <a:cs typeface="Arial"/>
                <a:sym typeface="Arial"/>
              </a:rPr>
              <a:t>；最大正向情緒</a:t>
            </a:r>
            <a:r>
              <a:rPr lang="en-US" sz="2000">
                <a:solidFill>
                  <a:schemeClr val="dk1"/>
                </a:solidFill>
              </a:rPr>
              <a:t>：132 </a:t>
            </a:r>
            <a:r>
              <a:rPr b="0" i="0" lang="en-US" sz="2000" u="none" cap="none" strike="noStrike">
                <a:solidFill>
                  <a:schemeClr val="dk1"/>
                </a:solidFill>
                <a:latin typeface="Arial"/>
                <a:ea typeface="Arial"/>
                <a:cs typeface="Arial"/>
                <a:sym typeface="Arial"/>
              </a:rPr>
              <a:t>、最大負向情緒</a:t>
            </a:r>
            <a:r>
              <a:rPr lang="en-US" sz="2000">
                <a:solidFill>
                  <a:schemeClr val="dk1"/>
                </a:solidFill>
              </a:rPr>
              <a:t>：39 </a:t>
            </a:r>
            <a:endParaRPr/>
          </a:p>
          <a:p>
            <a:pPr indent="-361950" lvl="1" marL="361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負向關鍵字詞：</a:t>
            </a:r>
            <a:r>
              <a:rPr b="0" i="0" lang="en-US" sz="2000" u="none" cap="none" strike="noStrike">
                <a:solidFill>
                  <a:schemeClr val="dk1"/>
                </a:solidFill>
                <a:latin typeface="Arial"/>
                <a:ea typeface="Arial"/>
                <a:cs typeface="Arial"/>
                <a:sym typeface="Arial"/>
              </a:rPr>
              <a:t>問題、</a:t>
            </a:r>
            <a:r>
              <a:rPr lang="en-US" sz="2000">
                <a:solidFill>
                  <a:schemeClr val="dk1"/>
                </a:solidFill>
              </a:rPr>
              <a:t>自我</a:t>
            </a:r>
            <a:endParaRPr b="0" i="0" sz="2000" u="none" cap="none" strike="noStrike">
              <a:solidFill>
                <a:schemeClr val="dk1"/>
              </a:solidFill>
              <a:latin typeface="Arial"/>
              <a:ea typeface="Arial"/>
              <a:cs typeface="Arial"/>
              <a:sym typeface="Arial"/>
            </a:endParaRPr>
          </a:p>
          <a:p>
            <a:pPr indent="-361950" lvl="1" marL="361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正向關鍵字詞：</a:t>
            </a:r>
            <a:r>
              <a:rPr b="0" i="0" lang="en-US" sz="2000" u="none" cap="none" strike="noStrike">
                <a:solidFill>
                  <a:schemeClr val="dk1"/>
                </a:solidFill>
                <a:latin typeface="Arial"/>
                <a:ea typeface="Arial"/>
                <a:cs typeface="Arial"/>
                <a:sym typeface="Arial"/>
              </a:rPr>
              <a:t>希望、</a:t>
            </a:r>
            <a:r>
              <a:rPr lang="en-US" sz="2000">
                <a:solidFill>
                  <a:schemeClr val="dk1"/>
                </a:solidFill>
              </a:rPr>
              <a:t>協助、鼓勵</a:t>
            </a:r>
            <a:endParaRPr b="0" i="0" sz="2000" u="none" cap="none" strike="noStrike">
              <a:solidFill>
                <a:schemeClr val="dk1"/>
              </a:solidFill>
              <a:latin typeface="Arial"/>
              <a:ea typeface="Arial"/>
              <a:cs typeface="Arial"/>
              <a:sym typeface="Arial"/>
            </a:endParaRPr>
          </a:p>
        </p:txBody>
      </p:sp>
      <p:sp>
        <p:nvSpPr>
          <p:cNvPr id="405" name="Google Shape;405;g102d18f6ebf_3_28"/>
          <p:cNvSpPr/>
          <p:nvPr/>
        </p:nvSpPr>
        <p:spPr>
          <a:xfrm>
            <a:off x="755576" y="1012443"/>
            <a:ext cx="28938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Lexicon Based情緒分析</a:t>
            </a:r>
            <a:endParaRPr sz="2000">
              <a:solidFill>
                <a:srgbClr val="0070C0"/>
              </a:solidFill>
              <a:latin typeface="Arial"/>
              <a:ea typeface="Arial"/>
              <a:cs typeface="Arial"/>
              <a:sym typeface="Arial"/>
            </a:endParaRPr>
          </a:p>
        </p:txBody>
      </p:sp>
      <p:sp>
        <p:nvSpPr>
          <p:cNvPr id="406" name="Google Shape;406;g102d18f6ebf_3_28"/>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二 - 聯合新聞</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pic>
        <p:nvPicPr>
          <p:cNvPr id="407" name="Google Shape;407;g102d18f6ebf_3_28"/>
          <p:cNvPicPr preferRelativeResize="0"/>
          <p:nvPr/>
        </p:nvPicPr>
        <p:blipFill>
          <a:blip r:embed="rId4">
            <a:alphaModFix/>
          </a:blip>
          <a:stretch>
            <a:fillRect/>
          </a:stretch>
        </p:blipFill>
        <p:spPr>
          <a:xfrm>
            <a:off x="0" y="2789300"/>
            <a:ext cx="5750340" cy="3474467"/>
          </a:xfrm>
          <a:prstGeom prst="rect">
            <a:avLst/>
          </a:prstGeom>
          <a:noFill/>
          <a:ln cap="flat" cmpd="sng" w="9525">
            <a:solidFill>
              <a:srgbClr val="CCCCCC"/>
            </a:solidFill>
            <a:prstDash val="solid"/>
            <a:round/>
            <a:headEnd len="sm" w="sm" type="none"/>
            <a:tailEnd len="sm" w="sm" type="none"/>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500"/>
                                        <p:tgtEl>
                                          <p:spTgt spid="4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102d18f6ebf_3_36"/>
          <p:cNvSpPr txBox="1"/>
          <p:nvPr/>
        </p:nvSpPr>
        <p:spPr>
          <a:xfrm>
            <a:off x="431553" y="1556025"/>
            <a:ext cx="8448600" cy="400200"/>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清除總數：</a:t>
            </a:r>
            <a:r>
              <a:rPr lang="en-US" sz="2000">
                <a:solidFill>
                  <a:schemeClr val="dk1"/>
                </a:solidFill>
              </a:rPr>
              <a:t>108,948</a:t>
            </a:r>
            <a:r>
              <a:rPr b="0" i="0" lang="en-US" sz="2000" u="none" cap="none" strike="noStrike">
                <a:solidFill>
                  <a:schemeClr val="dk1"/>
                </a:solidFill>
                <a:latin typeface="Arial"/>
                <a:ea typeface="Arial"/>
                <a:cs typeface="Arial"/>
                <a:sym typeface="Arial"/>
              </a:rPr>
              <a:t>；</a:t>
            </a:r>
            <a:r>
              <a:rPr lang="en-US" sz="2000">
                <a:solidFill>
                  <a:schemeClr val="dk1"/>
                </a:solidFill>
              </a:rPr>
              <a:t>正</a:t>
            </a:r>
            <a:r>
              <a:rPr b="0" i="0" lang="en-US" sz="2000" u="none" cap="none" strike="noStrike">
                <a:solidFill>
                  <a:schemeClr val="dk1"/>
                </a:solidFill>
                <a:latin typeface="Arial"/>
                <a:ea typeface="Arial"/>
                <a:cs typeface="Arial"/>
                <a:sym typeface="Arial"/>
              </a:rPr>
              <a:t>向情緒</a:t>
            </a:r>
            <a:r>
              <a:rPr lang="en-US" sz="2000">
                <a:solidFill>
                  <a:schemeClr val="dk1"/>
                </a:solidFill>
              </a:rPr>
              <a:t>文章</a:t>
            </a:r>
            <a:r>
              <a:rPr b="0" i="0" lang="en-US" sz="2000" u="none" cap="none" strike="noStrike">
                <a:solidFill>
                  <a:schemeClr val="dk1"/>
                </a:solidFill>
                <a:latin typeface="Arial"/>
                <a:ea typeface="Arial"/>
                <a:cs typeface="Arial"/>
                <a:sym typeface="Arial"/>
              </a:rPr>
              <a:t>數</a:t>
            </a:r>
            <a:r>
              <a:rPr lang="en-US" sz="2000">
                <a:solidFill>
                  <a:schemeClr val="dk1"/>
                </a:solidFill>
              </a:rPr>
              <a:t>：279 負向情緒文章數：103</a:t>
            </a:r>
            <a:endParaRPr/>
          </a:p>
        </p:txBody>
      </p:sp>
      <p:sp>
        <p:nvSpPr>
          <p:cNvPr id="414" name="Google Shape;414;g102d18f6ebf_3_36"/>
          <p:cNvSpPr/>
          <p:nvPr/>
        </p:nvSpPr>
        <p:spPr>
          <a:xfrm>
            <a:off x="763924" y="1155815"/>
            <a:ext cx="2835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Corpus Based情緒分析</a:t>
            </a:r>
            <a:endParaRPr sz="2000">
              <a:solidFill>
                <a:srgbClr val="0070C0"/>
              </a:solidFill>
              <a:latin typeface="Arial"/>
              <a:ea typeface="Arial"/>
              <a:cs typeface="Arial"/>
              <a:sym typeface="Arial"/>
            </a:endParaRPr>
          </a:p>
        </p:txBody>
      </p:sp>
      <p:sp>
        <p:nvSpPr>
          <p:cNvPr id="415" name="Google Shape;415;g102d18f6ebf_3_36"/>
          <p:cNvSpPr txBox="1"/>
          <p:nvPr/>
        </p:nvSpPr>
        <p:spPr>
          <a:xfrm>
            <a:off x="442200" y="2466725"/>
            <a:ext cx="8286300" cy="468300"/>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清除總數：</a:t>
            </a:r>
            <a:r>
              <a:rPr lang="en-US" sz="2000">
                <a:solidFill>
                  <a:schemeClr val="dk1"/>
                </a:solidFill>
              </a:rPr>
              <a:t>108,948</a:t>
            </a:r>
            <a:r>
              <a:rPr b="0" i="0" lang="en-US" sz="2000" u="none" cap="none" strike="noStrike">
                <a:solidFill>
                  <a:schemeClr val="dk1"/>
                </a:solidFill>
                <a:latin typeface="Arial"/>
                <a:ea typeface="Arial"/>
                <a:cs typeface="Arial"/>
                <a:sym typeface="Arial"/>
              </a:rPr>
              <a:t>；</a:t>
            </a:r>
            <a:r>
              <a:rPr lang="en-US" sz="2000">
                <a:solidFill>
                  <a:schemeClr val="dk1"/>
                </a:solidFill>
              </a:rPr>
              <a:t>最大正向情緒：63 最大負向情緒：25</a:t>
            </a:r>
            <a:endParaRPr/>
          </a:p>
        </p:txBody>
      </p:sp>
      <p:sp>
        <p:nvSpPr>
          <p:cNvPr id="416" name="Google Shape;416;g102d18f6ebf_3_36"/>
          <p:cNvSpPr/>
          <p:nvPr/>
        </p:nvSpPr>
        <p:spPr>
          <a:xfrm>
            <a:off x="763928" y="2065179"/>
            <a:ext cx="185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LIWC情緒分析</a:t>
            </a:r>
            <a:endParaRPr sz="2000">
              <a:solidFill>
                <a:srgbClr val="0070C0"/>
              </a:solidFill>
              <a:latin typeface="Arial"/>
              <a:ea typeface="Arial"/>
              <a:cs typeface="Arial"/>
              <a:sym typeface="Arial"/>
            </a:endParaRPr>
          </a:p>
        </p:txBody>
      </p:sp>
      <p:sp>
        <p:nvSpPr>
          <p:cNvPr id="417" name="Google Shape;417;g102d18f6ebf_3_36"/>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二 - 聯合新聞</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pic>
        <p:nvPicPr>
          <p:cNvPr id="418" name="Google Shape;418;g102d18f6ebf_3_36"/>
          <p:cNvPicPr preferRelativeResize="0"/>
          <p:nvPr/>
        </p:nvPicPr>
        <p:blipFill>
          <a:blip r:embed="rId3">
            <a:alphaModFix/>
          </a:blip>
          <a:stretch>
            <a:fillRect/>
          </a:stretch>
        </p:blipFill>
        <p:spPr>
          <a:xfrm>
            <a:off x="152400" y="3087425"/>
            <a:ext cx="5305453" cy="3618175"/>
          </a:xfrm>
          <a:prstGeom prst="rect">
            <a:avLst/>
          </a:prstGeom>
          <a:noFill/>
          <a:ln cap="flat" cmpd="sng" w="9525">
            <a:solidFill>
              <a:srgbClr val="CCCCCC"/>
            </a:solidFill>
            <a:prstDash val="solid"/>
            <a:round/>
            <a:headEnd len="sm" w="sm" type="none"/>
            <a:tailEnd len="sm" w="sm" type="none"/>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500"/>
                                        <p:tgtEl>
                                          <p:spTgt spid="4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500"/>
                                        <p:tgtEl>
                                          <p:spTgt spid="4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grpSp>
        <p:nvGrpSpPr>
          <p:cNvPr id="259" name="Google Shape;259;g1048a76b088_3_119"/>
          <p:cNvGrpSpPr/>
          <p:nvPr/>
        </p:nvGrpSpPr>
        <p:grpSpPr>
          <a:xfrm>
            <a:off x="1071538" y="1487449"/>
            <a:ext cx="5929354" cy="3168721"/>
            <a:chOff x="0" y="58713"/>
            <a:chExt cx="5929354" cy="3168721"/>
          </a:xfrm>
        </p:grpSpPr>
        <p:sp>
          <p:nvSpPr>
            <p:cNvPr id="260" name="Google Shape;260;g1048a76b088_3_119"/>
            <p:cNvSpPr/>
            <p:nvPr/>
          </p:nvSpPr>
          <p:spPr>
            <a:xfrm>
              <a:off x="0" y="324393"/>
              <a:ext cx="5929354" cy="453600"/>
            </a:xfrm>
            <a:prstGeom prst="rect">
              <a:avLst/>
            </a:prstGeom>
            <a:solidFill>
              <a:schemeClr val="lt1">
                <a:alpha val="89803"/>
              </a:scheme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048a76b088_3_119"/>
            <p:cNvSpPr/>
            <p:nvPr/>
          </p:nvSpPr>
          <p:spPr>
            <a:xfrm>
              <a:off x="296467" y="58713"/>
              <a:ext cx="4150547" cy="531360"/>
            </a:xfrm>
            <a:prstGeom prst="roundRect">
              <a:avLst>
                <a:gd fmla="val 16667" name="adj"/>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048a76b088_3_119"/>
            <p:cNvSpPr txBox="1"/>
            <p:nvPr/>
          </p:nvSpPr>
          <p:spPr>
            <a:xfrm>
              <a:off x="322406" y="84652"/>
              <a:ext cx="4098669" cy="479482"/>
            </a:xfrm>
            <a:prstGeom prst="rect">
              <a:avLst/>
            </a:prstGeom>
            <a:noFill/>
            <a:ln>
              <a:noFill/>
            </a:ln>
          </p:spPr>
          <p:txBody>
            <a:bodyPr anchorCtr="0" anchor="ctr" bIns="0" lIns="156875" spcFirstLastPara="1" rIns="156875" wrap="square" tIns="0">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研究動機和目的</a:t>
              </a:r>
              <a:endParaRPr b="0" i="0" sz="1800" u="none" cap="none" strike="noStrike">
                <a:solidFill>
                  <a:schemeClr val="lt1"/>
                </a:solidFill>
                <a:latin typeface="Calibri"/>
                <a:ea typeface="Calibri"/>
                <a:cs typeface="Calibri"/>
                <a:sym typeface="Calibri"/>
              </a:endParaRPr>
            </a:p>
          </p:txBody>
        </p:sp>
        <p:sp>
          <p:nvSpPr>
            <p:cNvPr id="263" name="Google Shape;263;g1048a76b088_3_119"/>
            <p:cNvSpPr/>
            <p:nvPr/>
          </p:nvSpPr>
          <p:spPr>
            <a:xfrm>
              <a:off x="0" y="1140873"/>
              <a:ext cx="5929354" cy="453600"/>
            </a:xfrm>
            <a:prstGeom prst="rect">
              <a:avLst/>
            </a:prstGeom>
            <a:solidFill>
              <a:schemeClr val="lt1">
                <a:alpha val="89803"/>
              </a:schemeClr>
            </a:solidFill>
            <a:ln cap="flat" cmpd="sng" w="9525">
              <a:solidFill>
                <a:srgbClr val="5BB2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048a76b088_3_119"/>
            <p:cNvSpPr/>
            <p:nvPr/>
          </p:nvSpPr>
          <p:spPr>
            <a:xfrm>
              <a:off x="296467" y="875193"/>
              <a:ext cx="4150547" cy="531360"/>
            </a:xfrm>
            <a:prstGeom prst="roundRect">
              <a:avLst>
                <a:gd fmla="val 16667" name="adj"/>
              </a:avLst>
            </a:prstGeom>
            <a:gradFill>
              <a:gsLst>
                <a:gs pos="0">
                  <a:srgbClr val="398C57"/>
                </a:gs>
                <a:gs pos="80000">
                  <a:srgbClr val="4BB873"/>
                </a:gs>
                <a:gs pos="100000">
                  <a:srgbClr val="49BB7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048a76b088_3_119"/>
            <p:cNvSpPr txBox="1"/>
            <p:nvPr/>
          </p:nvSpPr>
          <p:spPr>
            <a:xfrm>
              <a:off x="322406" y="901132"/>
              <a:ext cx="4098669" cy="479482"/>
            </a:xfrm>
            <a:prstGeom prst="rect">
              <a:avLst/>
            </a:prstGeom>
            <a:noFill/>
            <a:ln>
              <a:noFill/>
            </a:ln>
          </p:spPr>
          <p:txBody>
            <a:bodyPr anchorCtr="0" anchor="ctr" bIns="0" lIns="156875" spcFirstLastPara="1" rIns="156875" wrap="square" tIns="0">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取用的資料集</a:t>
              </a:r>
              <a:endParaRPr b="0" i="0" sz="1800" u="none" cap="none" strike="noStrike">
                <a:solidFill>
                  <a:schemeClr val="lt1"/>
                </a:solidFill>
                <a:latin typeface="Calibri"/>
                <a:ea typeface="Calibri"/>
                <a:cs typeface="Calibri"/>
                <a:sym typeface="Calibri"/>
              </a:endParaRPr>
            </a:p>
          </p:txBody>
        </p:sp>
        <p:sp>
          <p:nvSpPr>
            <p:cNvPr id="266" name="Google Shape;266;g1048a76b088_3_119"/>
            <p:cNvSpPr/>
            <p:nvPr/>
          </p:nvSpPr>
          <p:spPr>
            <a:xfrm>
              <a:off x="0" y="1957354"/>
              <a:ext cx="5929354" cy="453600"/>
            </a:xfrm>
            <a:prstGeom prst="rect">
              <a:avLst/>
            </a:prstGeom>
            <a:solidFill>
              <a:schemeClr val="lt1">
                <a:alpha val="89803"/>
              </a:schemeClr>
            </a:solidFill>
            <a:ln cap="flat" cmpd="sng" w="9525">
              <a:solidFill>
                <a:srgbClr val="5F8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048a76b088_3_119"/>
            <p:cNvSpPr/>
            <p:nvPr/>
          </p:nvSpPr>
          <p:spPr>
            <a:xfrm>
              <a:off x="296467" y="1691674"/>
              <a:ext cx="4150547" cy="531360"/>
            </a:xfrm>
            <a:prstGeom prst="roundRect">
              <a:avLst>
                <a:gd fmla="val 16667" name="adj"/>
              </a:avLst>
            </a:prstGeom>
            <a:gradFill>
              <a:gsLst>
                <a:gs pos="0">
                  <a:srgbClr val="3C6684"/>
                </a:gs>
                <a:gs pos="80000">
                  <a:srgbClr val="5086AD"/>
                </a:gs>
                <a:gs pos="100000">
                  <a:srgbClr val="4F88B0"/>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048a76b088_3_119"/>
            <p:cNvSpPr txBox="1"/>
            <p:nvPr/>
          </p:nvSpPr>
          <p:spPr>
            <a:xfrm>
              <a:off x="322406" y="1717613"/>
              <a:ext cx="4098669" cy="479482"/>
            </a:xfrm>
            <a:prstGeom prst="rect">
              <a:avLst/>
            </a:prstGeom>
            <a:noFill/>
            <a:ln>
              <a:noFill/>
            </a:ln>
          </p:spPr>
          <p:txBody>
            <a:bodyPr anchorCtr="0" anchor="ctr" bIns="0" lIns="156875" spcFirstLastPara="1" rIns="156875" wrap="square" tIns="0">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初步分析結果</a:t>
              </a:r>
              <a:endParaRPr b="0" i="0" sz="1800" u="none" cap="none" strike="noStrike">
                <a:solidFill>
                  <a:schemeClr val="lt1"/>
                </a:solidFill>
                <a:latin typeface="Calibri"/>
                <a:ea typeface="Calibri"/>
                <a:cs typeface="Calibri"/>
                <a:sym typeface="Calibri"/>
              </a:endParaRPr>
            </a:p>
          </p:txBody>
        </p:sp>
        <p:sp>
          <p:nvSpPr>
            <p:cNvPr id="269" name="Google Shape;269;g1048a76b088_3_119"/>
            <p:cNvSpPr/>
            <p:nvPr/>
          </p:nvSpPr>
          <p:spPr>
            <a:xfrm>
              <a:off x="0" y="2773834"/>
              <a:ext cx="5929354" cy="453600"/>
            </a:xfrm>
            <a:prstGeom prst="rect">
              <a:avLst/>
            </a:prstGeom>
            <a:solidFill>
              <a:schemeClr val="lt1">
                <a:alpha val="89803"/>
              </a:schemeClr>
            </a:solidFill>
            <a:ln cap="flat" cmpd="sng" w="9525">
              <a:solidFill>
                <a:srgbClr val="7F63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048a76b088_3_119"/>
            <p:cNvSpPr/>
            <p:nvPr/>
          </p:nvSpPr>
          <p:spPr>
            <a:xfrm>
              <a:off x="296467" y="2508154"/>
              <a:ext cx="4150547" cy="531360"/>
            </a:xfrm>
            <a:prstGeom prst="roundRect">
              <a:avLst>
                <a:gd fmla="val 16667" name="adj"/>
              </a:avLst>
            </a:prstGeom>
            <a:gradFill>
              <a:gsLst>
                <a:gs pos="0">
                  <a:srgbClr val="5C417C"/>
                </a:gs>
                <a:gs pos="80000">
                  <a:srgbClr val="7955A4"/>
                </a:gs>
                <a:gs pos="100000">
                  <a:srgbClr val="7955A6"/>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048a76b088_3_119"/>
            <p:cNvSpPr txBox="1"/>
            <p:nvPr/>
          </p:nvSpPr>
          <p:spPr>
            <a:xfrm>
              <a:off x="322406" y="2534093"/>
              <a:ext cx="4098669" cy="479482"/>
            </a:xfrm>
            <a:prstGeom prst="rect">
              <a:avLst/>
            </a:prstGeom>
            <a:noFill/>
            <a:ln>
              <a:noFill/>
            </a:ln>
          </p:spPr>
          <p:txBody>
            <a:bodyPr anchorCtr="0" anchor="ctr" bIns="0" lIns="156875" spcFirstLastPara="1" rIns="156875" wrap="square" tIns="0">
              <a:noAutofit/>
            </a:bodyPr>
            <a:lstStyle/>
            <a:p>
              <a:pPr indent="0" lvl="0" marL="0" marR="0" rtl="0" algn="l">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後續研究目標</a:t>
              </a:r>
              <a:endParaRPr b="0" i="0" sz="1800" u="none" cap="none" strike="noStrike">
                <a:solidFill>
                  <a:schemeClr val="lt1"/>
                </a:solidFill>
                <a:latin typeface="Calibri"/>
                <a:ea typeface="Calibri"/>
                <a:cs typeface="Calibri"/>
                <a:sym typeface="Calibri"/>
              </a:endParaRPr>
            </a:p>
          </p:txBody>
        </p:sp>
      </p:grpSp>
      <p:sp>
        <p:nvSpPr>
          <p:cNvPr id="272" name="Google Shape;272;g1048a76b088_3_119"/>
          <p:cNvSpPr txBox="1"/>
          <p:nvPr>
            <p:ph idx="1" type="body"/>
          </p:nvPr>
        </p:nvSpPr>
        <p:spPr>
          <a:xfrm>
            <a:off x="1000100" y="357166"/>
            <a:ext cx="3428998" cy="92869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4800">
                <a:solidFill>
                  <a:srgbClr val="C00000"/>
                </a:solidFill>
              </a:rPr>
              <a:t>Agenda</a:t>
            </a:r>
            <a:endParaRPr sz="4800">
              <a:solidFill>
                <a:srgbClr val="C00000"/>
              </a:solidFill>
            </a:endParaRPr>
          </a:p>
        </p:txBody>
      </p:sp>
      <p:sp>
        <p:nvSpPr>
          <p:cNvPr id="273" name="Google Shape;273;g1048a76b088_3_119"/>
          <p:cNvSpPr/>
          <p:nvPr/>
        </p:nvSpPr>
        <p:spPr>
          <a:xfrm>
            <a:off x="7746625" y="4857750"/>
            <a:ext cx="12459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lt1"/>
                </a:solidFill>
                <a:latin typeface="Calibri"/>
                <a:ea typeface="Calibri"/>
                <a:cs typeface="Calibri"/>
                <a:sym typeface="Calibri"/>
              </a:rPr>
              <a:t>Data Analysis</a:t>
            </a:r>
            <a:endParaRPr b="1" sz="2200">
              <a:solidFill>
                <a:schemeClr val="lt1"/>
              </a:solidFill>
              <a:latin typeface="Calibri"/>
              <a:ea typeface="Calibri"/>
              <a:cs typeface="Calibri"/>
              <a:sym typeface="Calibri"/>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anim calcmode="lin" valueType="num">
                                      <p:cBhvr additive="base">
                                        <p:cTn dur="500"/>
                                        <p:tgtEl>
                                          <p:spTgt spid="27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02d18f6ebf_3_46"/>
          <p:cNvSpPr txBox="1"/>
          <p:nvPr/>
        </p:nvSpPr>
        <p:spPr>
          <a:xfrm>
            <a:off x="481841" y="1831843"/>
            <a:ext cx="2772300" cy="736500"/>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字數：201</a:t>
            </a:r>
            <a:endParaRPr/>
          </a:p>
          <a:p>
            <a:pPr indent="-361950" lvl="1" marL="361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文章數：</a:t>
            </a:r>
            <a:r>
              <a:rPr lang="en-US" sz="2000">
                <a:solidFill>
                  <a:schemeClr val="dk1"/>
                </a:solidFill>
              </a:rPr>
              <a:t>382</a:t>
            </a:r>
            <a:endParaRPr/>
          </a:p>
        </p:txBody>
      </p:sp>
      <p:sp>
        <p:nvSpPr>
          <p:cNvPr id="425" name="Google Shape;425;g102d18f6ebf_3_46"/>
          <p:cNvSpPr/>
          <p:nvPr/>
        </p:nvSpPr>
        <p:spPr>
          <a:xfrm>
            <a:off x="814225" y="1342876"/>
            <a:ext cx="1980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計算相關性矩陣</a:t>
            </a:r>
            <a:endParaRPr sz="2000">
              <a:solidFill>
                <a:srgbClr val="0070C0"/>
              </a:solidFill>
              <a:latin typeface="Arial"/>
              <a:ea typeface="Arial"/>
              <a:cs typeface="Arial"/>
              <a:sym typeface="Arial"/>
            </a:endParaRPr>
          </a:p>
        </p:txBody>
      </p:sp>
      <p:sp>
        <p:nvSpPr>
          <p:cNvPr id="426" name="Google Shape;426;g102d18f6ebf_3_46"/>
          <p:cNvSpPr/>
          <p:nvPr/>
        </p:nvSpPr>
        <p:spPr>
          <a:xfrm>
            <a:off x="4546104" y="1342876"/>
            <a:ext cx="1467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70C0"/>
                </a:solidFill>
                <a:latin typeface="Arial"/>
                <a:ea typeface="Arial"/>
                <a:cs typeface="Arial"/>
                <a:sym typeface="Arial"/>
              </a:rPr>
              <a:t>字詞網路圖</a:t>
            </a:r>
            <a:endParaRPr sz="2000">
              <a:solidFill>
                <a:srgbClr val="0070C0"/>
              </a:solidFill>
              <a:latin typeface="Arial"/>
              <a:ea typeface="Arial"/>
              <a:cs typeface="Arial"/>
              <a:sym typeface="Arial"/>
            </a:endParaRPr>
          </a:p>
        </p:txBody>
      </p:sp>
      <p:sp>
        <p:nvSpPr>
          <p:cNvPr id="427" name="Google Shape;427;g102d18f6ebf_3_46"/>
          <p:cNvSpPr txBox="1"/>
          <p:nvPr/>
        </p:nvSpPr>
        <p:spPr>
          <a:xfrm>
            <a:off x="431540" y="332656"/>
            <a:ext cx="5292600" cy="54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en-US" sz="3300" u="none" cap="none" strike="noStrike">
                <a:solidFill>
                  <a:schemeClr val="dk1"/>
                </a:solidFill>
                <a:latin typeface="Arial"/>
                <a:ea typeface="Arial"/>
                <a:cs typeface="Arial"/>
                <a:sym typeface="Arial"/>
              </a:rPr>
              <a:t>分析資料</a:t>
            </a:r>
            <a:r>
              <a:rPr b="1" lang="en-US" sz="3300">
                <a:solidFill>
                  <a:schemeClr val="dk1"/>
                </a:solidFill>
              </a:rPr>
              <a:t>二 - 聯合新聞</a:t>
            </a:r>
            <a:r>
              <a:rPr b="1" i="0" lang="en-US" sz="3300" u="none" cap="none" strike="noStrike">
                <a:solidFill>
                  <a:schemeClr val="dk1"/>
                </a:solidFill>
                <a:latin typeface="Arial"/>
                <a:ea typeface="Arial"/>
                <a:cs typeface="Arial"/>
                <a:sym typeface="Arial"/>
              </a:rPr>
              <a:t>：</a:t>
            </a:r>
            <a:endParaRPr b="1" i="0" sz="3300" u="none" cap="none" strike="noStrike">
              <a:solidFill>
                <a:schemeClr val="dk1"/>
              </a:solidFill>
              <a:latin typeface="Arial"/>
              <a:ea typeface="Arial"/>
              <a:cs typeface="Arial"/>
              <a:sym typeface="Arial"/>
            </a:endParaRPr>
          </a:p>
        </p:txBody>
      </p:sp>
      <p:pic>
        <p:nvPicPr>
          <p:cNvPr id="428" name="Google Shape;428;g102d18f6ebf_3_46"/>
          <p:cNvPicPr preferRelativeResize="0"/>
          <p:nvPr/>
        </p:nvPicPr>
        <p:blipFill>
          <a:blip r:embed="rId3">
            <a:alphaModFix/>
          </a:blip>
          <a:stretch>
            <a:fillRect/>
          </a:stretch>
        </p:blipFill>
        <p:spPr>
          <a:xfrm>
            <a:off x="152400" y="2720743"/>
            <a:ext cx="3760425" cy="3166306"/>
          </a:xfrm>
          <a:prstGeom prst="rect">
            <a:avLst/>
          </a:prstGeom>
          <a:noFill/>
          <a:ln cap="flat" cmpd="sng" w="9525">
            <a:solidFill>
              <a:srgbClr val="CCCCCC"/>
            </a:solidFill>
            <a:prstDash val="solid"/>
            <a:round/>
            <a:headEnd len="sm" w="sm" type="none"/>
            <a:tailEnd len="sm" w="sm" type="none"/>
          </a:ln>
        </p:spPr>
      </p:pic>
      <p:pic>
        <p:nvPicPr>
          <p:cNvPr id="429" name="Google Shape;429;g102d18f6ebf_3_46"/>
          <p:cNvPicPr preferRelativeResize="0"/>
          <p:nvPr/>
        </p:nvPicPr>
        <p:blipFill>
          <a:blip r:embed="rId4">
            <a:alphaModFix/>
          </a:blip>
          <a:stretch>
            <a:fillRect/>
          </a:stretch>
        </p:blipFill>
        <p:spPr>
          <a:xfrm>
            <a:off x="4065225" y="2428876"/>
            <a:ext cx="4926376" cy="3502568"/>
          </a:xfrm>
          <a:prstGeom prst="rect">
            <a:avLst/>
          </a:prstGeom>
          <a:noFill/>
          <a:ln cap="flat" cmpd="sng" w="9525">
            <a:solidFill>
              <a:srgbClr val="CCCCCC"/>
            </a:solidFill>
            <a:prstDash val="solid"/>
            <a:round/>
            <a:headEnd len="sm" w="sm" type="none"/>
            <a:tailEnd len="sm" w="sm" type="none"/>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500"/>
                                        <p:tgtEl>
                                          <p:spTgt spid="4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500"/>
                                        <p:tgtEl>
                                          <p:spTgt spid="4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048a76b088_3_317"/>
          <p:cNvSpPr txBox="1"/>
          <p:nvPr/>
        </p:nvSpPr>
        <p:spPr>
          <a:xfrm>
            <a:off x="844690" y="332656"/>
            <a:ext cx="5580600" cy="549600"/>
          </a:xfrm>
          <a:prstGeom prst="rect">
            <a:avLst/>
          </a:prstGeom>
          <a:noFill/>
          <a:ln>
            <a:noFill/>
          </a:ln>
        </p:spPr>
        <p:txBody>
          <a:bodyPr anchorCtr="0" anchor="t" bIns="45700" lIns="91425" spcFirstLastPara="1" rIns="91425" wrap="square" tIns="45700">
            <a:spAutoFit/>
          </a:bodyPr>
          <a:lstStyle/>
          <a:p>
            <a:pPr indent="-438150" lvl="0" marL="457200" marR="0" rtl="0" algn="l">
              <a:lnSpc>
                <a:spcPct val="90000"/>
              </a:lnSpc>
              <a:spcBef>
                <a:spcPts val="0"/>
              </a:spcBef>
              <a:spcAft>
                <a:spcPts val="0"/>
              </a:spcAft>
              <a:buClr>
                <a:schemeClr val="dk1"/>
              </a:buClr>
              <a:buSzPts val="3300"/>
              <a:buFont typeface="Arial"/>
              <a:buChar char="●"/>
            </a:pPr>
            <a:r>
              <a:rPr b="1" lang="en-US" sz="3300">
                <a:solidFill>
                  <a:srgbClr val="E42C58"/>
                </a:solidFill>
                <a:latin typeface="Arial"/>
                <a:ea typeface="Arial"/>
                <a:cs typeface="Arial"/>
                <a:sym typeface="Arial"/>
              </a:rPr>
              <a:t>資料分析結果</a:t>
            </a:r>
            <a:r>
              <a:rPr b="1" lang="en-US" sz="3300">
                <a:solidFill>
                  <a:schemeClr val="dk1"/>
                </a:solidFill>
                <a:latin typeface="Arial"/>
                <a:ea typeface="Arial"/>
                <a:cs typeface="Arial"/>
                <a:sym typeface="Arial"/>
              </a:rPr>
              <a:t>：</a:t>
            </a:r>
            <a:endParaRPr b="1" sz="3300">
              <a:solidFill>
                <a:schemeClr val="dk1"/>
              </a:solidFill>
              <a:latin typeface="Arial"/>
              <a:ea typeface="Arial"/>
              <a:cs typeface="Arial"/>
              <a:sym typeface="Arial"/>
            </a:endParaRPr>
          </a:p>
        </p:txBody>
      </p:sp>
      <p:sp>
        <p:nvSpPr>
          <p:cNvPr id="436" name="Google Shape;436;g1048a76b088_3_317"/>
          <p:cNvSpPr txBox="1"/>
          <p:nvPr/>
        </p:nvSpPr>
        <p:spPr>
          <a:xfrm>
            <a:off x="1543750" y="2996525"/>
            <a:ext cx="7011900" cy="1298100"/>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4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經過資料蒐集與分析，發現抱持著進修計畫的學生族群多數都擁有自主學習念頭。為了彌補自身欠缺的技能以順利進入想要就讀的研究所，而選擇線上學習程式語言、數據分析…等科技技術。</a:t>
            </a:r>
            <a:endParaRPr sz="2000">
              <a:solidFill>
                <a:schemeClr val="dk1"/>
              </a:solidFill>
              <a:latin typeface="Calibri"/>
              <a:ea typeface="Calibri"/>
              <a:cs typeface="Calibri"/>
              <a:sym typeface="Calibri"/>
            </a:endParaRPr>
          </a:p>
        </p:txBody>
      </p:sp>
      <p:sp>
        <p:nvSpPr>
          <p:cNvPr id="437" name="Google Shape;437;g1048a76b088_3_317"/>
          <p:cNvSpPr/>
          <p:nvPr/>
        </p:nvSpPr>
        <p:spPr>
          <a:xfrm>
            <a:off x="1317250" y="1074683"/>
            <a:ext cx="7464900" cy="15807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Clr>
                <a:schemeClr val="dk1"/>
              </a:buClr>
              <a:buSzPts val="2400"/>
              <a:buFont typeface="Calibri"/>
              <a:buChar char="●"/>
            </a:pPr>
            <a:r>
              <a:rPr b="1" lang="en-US" sz="2400">
                <a:solidFill>
                  <a:schemeClr val="dk2"/>
                </a:solidFill>
                <a:latin typeface="Calibri"/>
                <a:ea typeface="Calibri"/>
                <a:cs typeface="Calibri"/>
                <a:sym typeface="Calibri"/>
              </a:rPr>
              <a:t>自主學習族群</a:t>
            </a:r>
            <a:r>
              <a:rPr lang="en-US" sz="2400">
                <a:solidFill>
                  <a:schemeClr val="dk1"/>
                </a:solidFill>
                <a:latin typeface="Calibri"/>
                <a:ea typeface="Calibri"/>
                <a:cs typeface="Calibri"/>
                <a:sym typeface="Calibri"/>
              </a:rPr>
              <a:t>：有進修計畫之學生、提升工作技能之上班族</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en-US" sz="2400">
                <a:solidFill>
                  <a:schemeClr val="dk2"/>
                </a:solidFill>
                <a:latin typeface="Calibri"/>
                <a:ea typeface="Calibri"/>
                <a:cs typeface="Calibri"/>
                <a:sym typeface="Calibri"/>
              </a:rPr>
              <a:t>線上學習課程偏好</a:t>
            </a:r>
            <a:r>
              <a:rPr lang="en-US" sz="2400">
                <a:solidFill>
                  <a:schemeClr val="dk1"/>
                </a:solidFill>
                <a:latin typeface="Calibri"/>
                <a:ea typeface="Calibri"/>
                <a:cs typeface="Calibri"/>
                <a:sym typeface="Calibri"/>
              </a:rPr>
              <a:t>：程式語言、資料結構分析、作業系統…等資訊科技能力。</a:t>
            </a:r>
            <a:endParaRPr sz="2400">
              <a:solidFill>
                <a:schemeClr val="dk1"/>
              </a:solidFill>
              <a:latin typeface="Calibri"/>
              <a:ea typeface="Calibri"/>
              <a:cs typeface="Calibri"/>
              <a:sym typeface="Calibri"/>
            </a:endParaRPr>
          </a:p>
        </p:txBody>
      </p:sp>
      <p:sp>
        <p:nvSpPr>
          <p:cNvPr id="438" name="Google Shape;438;g1048a76b088_3_317"/>
          <p:cNvSpPr/>
          <p:nvPr/>
        </p:nvSpPr>
        <p:spPr>
          <a:xfrm>
            <a:off x="7746629" y="6738060"/>
            <a:ext cx="11118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lt1"/>
                </a:solidFill>
                <a:latin typeface="Calibri"/>
                <a:ea typeface="Calibri"/>
                <a:cs typeface="Calibri"/>
                <a:sym typeface="Calibri"/>
              </a:rPr>
              <a:t>Back to </a:t>
            </a:r>
            <a:endParaRPr/>
          </a:p>
          <a:p>
            <a:pPr indent="0" lvl="0" marL="0" marR="0" rtl="0" algn="l">
              <a:spcBef>
                <a:spcPts val="0"/>
              </a:spcBef>
              <a:spcAft>
                <a:spcPts val="0"/>
              </a:spcAft>
              <a:buNone/>
            </a:pPr>
            <a:r>
              <a:rPr b="1" lang="en-US" sz="2200">
                <a:solidFill>
                  <a:schemeClr val="lt1"/>
                </a:solidFill>
                <a:latin typeface="Calibri"/>
                <a:ea typeface="Calibri"/>
                <a:cs typeface="Calibri"/>
                <a:sym typeface="Calibri"/>
              </a:rPr>
              <a:t>school</a:t>
            </a:r>
            <a:endParaRPr b="1" sz="2200">
              <a:solidFill>
                <a:schemeClr val="lt1"/>
              </a:solidFill>
              <a:latin typeface="Calibri"/>
              <a:ea typeface="Calibri"/>
              <a:cs typeface="Calibri"/>
              <a:sym typeface="Calibri"/>
            </a:endParaRPr>
          </a:p>
        </p:txBody>
      </p:sp>
      <p:sp>
        <p:nvSpPr>
          <p:cNvPr id="439" name="Google Shape;439;g1048a76b088_3_317"/>
          <p:cNvSpPr txBox="1"/>
          <p:nvPr/>
        </p:nvSpPr>
        <p:spPr>
          <a:xfrm>
            <a:off x="1543750" y="4432225"/>
            <a:ext cx="4983900" cy="964500"/>
          </a:xfrm>
          <a:prstGeom prst="rect">
            <a:avLst/>
          </a:prstGeom>
          <a:noFill/>
          <a:ln>
            <a:noFill/>
          </a:ln>
        </p:spPr>
        <p:txBody>
          <a:bodyPr anchorCtr="0" anchor="t" bIns="45700" lIns="91425" spcFirstLastPara="1" rIns="91425" wrap="square" tIns="45700">
            <a:noAutofit/>
          </a:bodyPr>
          <a:lstStyle/>
          <a:p>
            <a:pPr indent="-361950" lvl="1" marL="361950" marR="0" rtl="0" algn="l">
              <a:lnSpc>
                <a:spcPct val="90000"/>
              </a:lnSpc>
              <a:spcBef>
                <a:spcPts val="4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另外資料結果也顯示，有些上班族為了彌補自身於工作上所欠缺的技術能力，也會於閒暇時進行自我進修，以滿足職場的需求。</a:t>
            </a:r>
            <a:endParaRPr sz="20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04911557e6_1_41"/>
          <p:cNvSpPr txBox="1"/>
          <p:nvPr>
            <p:ph idx="1" type="body"/>
          </p:nvPr>
        </p:nvSpPr>
        <p:spPr>
          <a:xfrm>
            <a:off x="857224" y="500042"/>
            <a:ext cx="5429400" cy="107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7200"/>
              <a:buNone/>
            </a:pPr>
            <a:r>
              <a:rPr lang="en-US" sz="7200">
                <a:solidFill>
                  <a:schemeClr val="lt1"/>
                </a:solidFill>
              </a:rPr>
              <a:t>Chapter 4</a:t>
            </a:r>
            <a:endParaRPr/>
          </a:p>
          <a:p>
            <a:pPr indent="-342900" lvl="0" marL="342900" rtl="0" algn="l">
              <a:spcBef>
                <a:spcPts val="960"/>
              </a:spcBef>
              <a:spcAft>
                <a:spcPts val="0"/>
              </a:spcAft>
              <a:buClr>
                <a:schemeClr val="dk1"/>
              </a:buClr>
              <a:buSzPts val="4800"/>
              <a:buNone/>
            </a:pPr>
            <a:r>
              <a:t/>
            </a:r>
            <a:endParaRPr sz="4800">
              <a:solidFill>
                <a:schemeClr val="lt1"/>
              </a:solidFill>
            </a:endParaRPr>
          </a:p>
        </p:txBody>
      </p:sp>
      <p:sp>
        <p:nvSpPr>
          <p:cNvPr id="446" name="Google Shape;446;g104911557e6_1_41"/>
          <p:cNvSpPr/>
          <p:nvPr/>
        </p:nvSpPr>
        <p:spPr>
          <a:xfrm>
            <a:off x="857224" y="1891882"/>
            <a:ext cx="5000700" cy="78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5000">
                <a:solidFill>
                  <a:schemeClr val="lt1"/>
                </a:solidFill>
                <a:latin typeface="Calibri"/>
                <a:ea typeface="Calibri"/>
                <a:cs typeface="Calibri"/>
                <a:sym typeface="Calibri"/>
              </a:rPr>
              <a:t>後續研究計劃</a:t>
            </a:r>
            <a:endParaRPr b="1" sz="5000">
              <a:solidFill>
                <a:schemeClr val="lt1"/>
              </a:solidFill>
              <a:latin typeface="Calibri"/>
              <a:ea typeface="Calibri"/>
              <a:cs typeface="Calibri"/>
              <a:sym typeface="Calibri"/>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1048a76b088_3_324"/>
          <p:cNvSpPr txBox="1"/>
          <p:nvPr/>
        </p:nvSpPr>
        <p:spPr>
          <a:xfrm>
            <a:off x="1244950" y="1469275"/>
            <a:ext cx="7728300" cy="2628900"/>
          </a:xfrm>
          <a:prstGeom prst="rect">
            <a:avLst/>
          </a:prstGeom>
          <a:noFill/>
          <a:ln>
            <a:noFill/>
          </a:ln>
        </p:spPr>
        <p:txBody>
          <a:bodyPr anchorCtr="0" anchor="t" bIns="45700" lIns="91425" spcFirstLastPara="1" rIns="91425" wrap="square" tIns="45700">
            <a:noAutofit/>
          </a:bodyPr>
          <a:lstStyle/>
          <a:p>
            <a:pPr indent="-387350" lvl="1" marL="361950" marR="0" rtl="0" algn="l">
              <a:lnSpc>
                <a:spcPct val="90000"/>
              </a:lnSpc>
              <a:spcBef>
                <a:spcPts val="4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依據廠商需求，我們分析的資料區間範圍為2017/1/1-2020/10/31，但2019-2021所篩選的資料內容無法針對疫情前後的自主學習做出明顯的差異分析。</a:t>
            </a:r>
            <a:endParaRPr sz="2400">
              <a:solidFill>
                <a:schemeClr val="dk1"/>
              </a:solidFill>
              <a:latin typeface="Calibri"/>
              <a:ea typeface="Calibri"/>
              <a:cs typeface="Calibri"/>
              <a:sym typeface="Calibri"/>
            </a:endParaRPr>
          </a:p>
          <a:p>
            <a:pPr indent="0" lvl="0" marL="914400" marR="0" rtl="0" algn="l">
              <a:lnSpc>
                <a:spcPct val="90000"/>
              </a:lnSpc>
              <a:spcBef>
                <a:spcPts val="400"/>
              </a:spcBef>
              <a:spcAft>
                <a:spcPts val="0"/>
              </a:spcAft>
              <a:buNone/>
            </a:pPr>
            <a:r>
              <a:t/>
            </a:r>
            <a:endParaRPr sz="2400">
              <a:solidFill>
                <a:schemeClr val="dk1"/>
              </a:solidFill>
              <a:latin typeface="Calibri"/>
              <a:ea typeface="Calibri"/>
              <a:cs typeface="Calibri"/>
              <a:sym typeface="Calibri"/>
            </a:endParaRPr>
          </a:p>
          <a:p>
            <a:pPr indent="-387350" lvl="1" marL="361950" marR="0" rtl="0" algn="l">
              <a:lnSpc>
                <a:spcPct val="90000"/>
              </a:lnSpc>
              <a:spcBef>
                <a:spcPts val="40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針對分析結果，後續我們將與廠商進行更細部的溝通，以更符合廠商需求的資料集進行相關分析。資料集來源預計會從「政府資料開放平臺」尋找。</a:t>
            </a:r>
            <a:endParaRPr sz="2400">
              <a:solidFill>
                <a:schemeClr val="dk1"/>
              </a:solidFill>
              <a:latin typeface="Calibri"/>
              <a:ea typeface="Calibri"/>
              <a:cs typeface="Calibri"/>
              <a:sym typeface="Calibri"/>
            </a:endParaRPr>
          </a:p>
        </p:txBody>
      </p:sp>
      <p:sp>
        <p:nvSpPr>
          <p:cNvPr id="453" name="Google Shape;453;g1048a76b088_3_324"/>
          <p:cNvSpPr txBox="1"/>
          <p:nvPr/>
        </p:nvSpPr>
        <p:spPr>
          <a:xfrm>
            <a:off x="914449" y="332650"/>
            <a:ext cx="4985100" cy="549600"/>
          </a:xfrm>
          <a:prstGeom prst="rect">
            <a:avLst/>
          </a:prstGeom>
          <a:noFill/>
          <a:ln>
            <a:noFill/>
          </a:ln>
        </p:spPr>
        <p:txBody>
          <a:bodyPr anchorCtr="0" anchor="t" bIns="45700" lIns="91425" spcFirstLastPara="1" rIns="91425" wrap="square" tIns="45700">
            <a:spAutoFit/>
          </a:bodyPr>
          <a:lstStyle/>
          <a:p>
            <a:pPr indent="-438150" lvl="0" marL="457200" marR="0" rtl="0" algn="l">
              <a:lnSpc>
                <a:spcPct val="90000"/>
              </a:lnSpc>
              <a:spcBef>
                <a:spcPts val="0"/>
              </a:spcBef>
              <a:spcAft>
                <a:spcPts val="0"/>
              </a:spcAft>
              <a:buClr>
                <a:schemeClr val="dk1"/>
              </a:buClr>
              <a:buSzPts val="3300"/>
              <a:buChar char="●"/>
            </a:pPr>
            <a:r>
              <a:rPr b="1" lang="en-US" sz="3300">
                <a:solidFill>
                  <a:schemeClr val="dk1"/>
                </a:solidFill>
              </a:rPr>
              <a:t>資料分析心得</a:t>
            </a:r>
            <a:r>
              <a:rPr b="1" lang="en-US" sz="3300">
                <a:solidFill>
                  <a:schemeClr val="dk1"/>
                </a:solidFill>
              </a:rPr>
              <a:t>：</a:t>
            </a:r>
            <a:endParaRPr b="1" sz="3300">
              <a:solidFill>
                <a:schemeClr val="dk1"/>
              </a:solidFil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04911557e6_1_74"/>
          <p:cNvSpPr txBox="1"/>
          <p:nvPr/>
        </p:nvSpPr>
        <p:spPr>
          <a:xfrm>
            <a:off x="431540" y="332656"/>
            <a:ext cx="64446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t/>
            </a:r>
            <a:endParaRPr b="1" sz="3600">
              <a:solidFill>
                <a:schemeClr val="dk1"/>
              </a:solidFill>
              <a:latin typeface="Arial"/>
              <a:ea typeface="Arial"/>
              <a:cs typeface="Arial"/>
              <a:sym typeface="Arial"/>
            </a:endParaRPr>
          </a:p>
        </p:txBody>
      </p:sp>
      <p:sp>
        <p:nvSpPr>
          <p:cNvPr id="460" name="Google Shape;460;g104911557e6_1_74"/>
          <p:cNvSpPr txBox="1"/>
          <p:nvPr/>
        </p:nvSpPr>
        <p:spPr>
          <a:xfrm>
            <a:off x="431540" y="332656"/>
            <a:ext cx="55806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t/>
            </a:r>
            <a:endParaRPr b="1" sz="3600">
              <a:solidFill>
                <a:schemeClr val="dk1"/>
              </a:solidFill>
              <a:latin typeface="Arial"/>
              <a:ea typeface="Arial"/>
              <a:cs typeface="Arial"/>
              <a:sym typeface="Arial"/>
            </a:endParaRPr>
          </a:p>
        </p:txBody>
      </p:sp>
      <p:sp>
        <p:nvSpPr>
          <p:cNvPr id="461" name="Google Shape;461;g104911557e6_1_74"/>
          <p:cNvSpPr txBox="1"/>
          <p:nvPr/>
        </p:nvSpPr>
        <p:spPr>
          <a:xfrm>
            <a:off x="914450" y="325025"/>
            <a:ext cx="3035100" cy="549600"/>
          </a:xfrm>
          <a:prstGeom prst="rect">
            <a:avLst/>
          </a:prstGeom>
          <a:noFill/>
          <a:ln>
            <a:noFill/>
          </a:ln>
        </p:spPr>
        <p:txBody>
          <a:bodyPr anchorCtr="0" anchor="t" bIns="45700" lIns="91425" spcFirstLastPara="1" rIns="91425" wrap="square" tIns="45700">
            <a:spAutoFit/>
          </a:bodyPr>
          <a:lstStyle/>
          <a:p>
            <a:pPr indent="-438150" lvl="0" marL="457200" marR="0" rtl="0" algn="l">
              <a:lnSpc>
                <a:spcPct val="90000"/>
              </a:lnSpc>
              <a:spcBef>
                <a:spcPts val="0"/>
              </a:spcBef>
              <a:spcAft>
                <a:spcPts val="0"/>
              </a:spcAft>
              <a:buClr>
                <a:schemeClr val="dk1"/>
              </a:buClr>
              <a:buSzPts val="3300"/>
              <a:buChar char="●"/>
            </a:pPr>
            <a:r>
              <a:rPr b="1" lang="en-US" sz="3300">
                <a:solidFill>
                  <a:schemeClr val="dk1"/>
                </a:solidFill>
              </a:rPr>
              <a:t>後續計畫：</a:t>
            </a:r>
            <a:endParaRPr b="1" sz="3300">
              <a:solidFill>
                <a:schemeClr val="dk1"/>
              </a:solidFill>
            </a:endParaRPr>
          </a:p>
        </p:txBody>
      </p:sp>
      <p:sp>
        <p:nvSpPr>
          <p:cNvPr id="462" name="Google Shape;462;g104911557e6_1_74"/>
          <p:cNvSpPr txBox="1"/>
          <p:nvPr/>
        </p:nvSpPr>
        <p:spPr>
          <a:xfrm>
            <a:off x="1401825" y="1283250"/>
            <a:ext cx="7071900" cy="26781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50000"/>
              </a:lnSpc>
              <a:spcBef>
                <a:spcPts val="0"/>
              </a:spcBef>
              <a:spcAft>
                <a:spcPts val="0"/>
              </a:spcAft>
              <a:buClr>
                <a:schemeClr val="dk1"/>
              </a:buClr>
              <a:buSzPts val="2400"/>
              <a:buAutoNum type="arabicPeriod"/>
            </a:pPr>
            <a:r>
              <a:rPr lang="en-US" sz="2400">
                <a:solidFill>
                  <a:schemeClr val="dk1"/>
                </a:solidFill>
              </a:rPr>
              <a:t>觀察自主學習平台的聲量及相關字詞。</a:t>
            </a:r>
            <a:endParaRPr sz="2400">
              <a:solidFill>
                <a:schemeClr val="dk1"/>
              </a:solidFill>
            </a:endParaRPr>
          </a:p>
          <a:p>
            <a:pPr indent="-381000" lvl="0" marL="457200" marR="0" rtl="0" algn="l">
              <a:lnSpc>
                <a:spcPct val="150000"/>
              </a:lnSpc>
              <a:spcBef>
                <a:spcPts val="0"/>
              </a:spcBef>
              <a:spcAft>
                <a:spcPts val="0"/>
              </a:spcAft>
              <a:buClr>
                <a:schemeClr val="dk1"/>
              </a:buClr>
              <a:buSzPts val="2400"/>
              <a:buAutoNum type="arabicPeriod"/>
            </a:pPr>
            <a:r>
              <a:rPr lang="en-US" sz="2400">
                <a:solidFill>
                  <a:schemeClr val="dk1"/>
                </a:solidFill>
              </a:rPr>
              <a:t>觀察疫情前後對於自主學習的趨勢。</a:t>
            </a:r>
            <a:endParaRPr sz="2400">
              <a:solidFill>
                <a:schemeClr val="dk1"/>
              </a:solidFill>
            </a:endParaRPr>
          </a:p>
          <a:p>
            <a:pPr indent="-381000" lvl="0" marL="457200" marR="0" rtl="0" algn="l">
              <a:lnSpc>
                <a:spcPct val="150000"/>
              </a:lnSpc>
              <a:spcBef>
                <a:spcPts val="0"/>
              </a:spcBef>
              <a:spcAft>
                <a:spcPts val="0"/>
              </a:spcAft>
              <a:buClr>
                <a:schemeClr val="dk1"/>
              </a:buClr>
              <a:buSzPts val="2400"/>
              <a:buAutoNum type="arabicPeriod"/>
            </a:pPr>
            <a:r>
              <a:rPr lang="en-US" sz="2400">
                <a:solidFill>
                  <a:schemeClr val="dk1"/>
                </a:solidFill>
              </a:rPr>
              <a:t>從其他討論版(e.g.Soft_job)抓取資料進行比較。</a:t>
            </a:r>
            <a:endParaRPr sz="2400">
              <a:solidFill>
                <a:schemeClr val="dk1"/>
              </a:solidFill>
            </a:endParaRPr>
          </a:p>
          <a:p>
            <a:pPr indent="-381000" lvl="0" marL="457200" marR="0" rtl="0" algn="l">
              <a:lnSpc>
                <a:spcPct val="150000"/>
              </a:lnSpc>
              <a:spcBef>
                <a:spcPts val="0"/>
              </a:spcBef>
              <a:spcAft>
                <a:spcPts val="0"/>
              </a:spcAft>
              <a:buClr>
                <a:schemeClr val="dk1"/>
              </a:buClr>
              <a:buSzPts val="2400"/>
              <a:buAutoNum type="arabicPeriod"/>
            </a:pPr>
            <a:r>
              <a:rPr lang="en-US" sz="2400">
                <a:solidFill>
                  <a:schemeClr val="dk1"/>
                </a:solidFill>
              </a:rPr>
              <a:t>根據相關字詞整理找出一般大眾對於自主學習平台期待的教育模式和主要學習目標。</a:t>
            </a:r>
            <a:endParaRPr sz="2400">
              <a:solidFill>
                <a:schemeClr val="dk1"/>
              </a:solidFill>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g1048a76b088_3_338"/>
          <p:cNvGrpSpPr/>
          <p:nvPr/>
        </p:nvGrpSpPr>
        <p:grpSpPr>
          <a:xfrm>
            <a:off x="755576" y="2420888"/>
            <a:ext cx="5124060" cy="1200329"/>
            <a:chOff x="913694" y="571480"/>
            <a:chExt cx="5124060" cy="1200329"/>
          </a:xfrm>
        </p:grpSpPr>
        <p:sp>
          <p:nvSpPr>
            <p:cNvPr id="469" name="Google Shape;469;g1048a76b088_3_338"/>
            <p:cNvSpPr/>
            <p:nvPr/>
          </p:nvSpPr>
          <p:spPr>
            <a:xfrm>
              <a:off x="928662" y="571480"/>
              <a:ext cx="5109092"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cap="none">
                  <a:solidFill>
                    <a:schemeClr val="accent3"/>
                  </a:solidFill>
                  <a:latin typeface="Arial"/>
                  <a:ea typeface="Arial"/>
                  <a:cs typeface="Arial"/>
                  <a:sym typeface="Arial"/>
                </a:rPr>
                <a:t>Thank you!</a:t>
              </a:r>
              <a:endParaRPr b="1" sz="7200" cap="none">
                <a:solidFill>
                  <a:schemeClr val="accent3"/>
                </a:solidFill>
                <a:latin typeface="Calibri"/>
                <a:ea typeface="Calibri"/>
                <a:cs typeface="Calibri"/>
                <a:sym typeface="Calibri"/>
              </a:endParaRPr>
            </a:p>
          </p:txBody>
        </p:sp>
        <p:sp>
          <p:nvSpPr>
            <p:cNvPr id="470" name="Google Shape;470;g1048a76b088_3_338"/>
            <p:cNvSpPr/>
            <p:nvPr/>
          </p:nvSpPr>
          <p:spPr>
            <a:xfrm>
              <a:off x="913694" y="571480"/>
              <a:ext cx="5109092"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cap="none">
                  <a:solidFill>
                    <a:schemeClr val="dk2"/>
                  </a:solidFill>
                  <a:latin typeface="Arial"/>
                  <a:ea typeface="Arial"/>
                  <a:cs typeface="Arial"/>
                  <a:sym typeface="Arial"/>
                </a:rPr>
                <a:t>Thank you!</a:t>
              </a:r>
              <a:endParaRPr b="1" sz="7200" cap="none">
                <a:solidFill>
                  <a:schemeClr val="dk2"/>
                </a:solidFill>
                <a:latin typeface="Calibri"/>
                <a:ea typeface="Calibri"/>
                <a:cs typeface="Calibri"/>
                <a:sym typeface="Calibri"/>
              </a:endParaRPr>
            </a:p>
          </p:txBody>
        </p:sp>
      </p:gr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048a76b088_3_146"/>
          <p:cNvSpPr txBox="1"/>
          <p:nvPr>
            <p:ph idx="1" type="body"/>
          </p:nvPr>
        </p:nvSpPr>
        <p:spPr>
          <a:xfrm>
            <a:off x="857224" y="500042"/>
            <a:ext cx="5429288" cy="107157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7200"/>
              <a:buNone/>
            </a:pPr>
            <a:r>
              <a:rPr lang="en-US" sz="7200">
                <a:solidFill>
                  <a:schemeClr val="lt1"/>
                </a:solidFill>
              </a:rPr>
              <a:t>Chapter 1</a:t>
            </a:r>
            <a:endParaRPr/>
          </a:p>
          <a:p>
            <a:pPr indent="-342900" lvl="0" marL="342900" rtl="0" algn="l">
              <a:spcBef>
                <a:spcPts val="960"/>
              </a:spcBef>
              <a:spcAft>
                <a:spcPts val="0"/>
              </a:spcAft>
              <a:buClr>
                <a:schemeClr val="dk1"/>
              </a:buClr>
              <a:buSzPts val="4800"/>
              <a:buNone/>
            </a:pPr>
            <a:r>
              <a:t/>
            </a:r>
            <a:endParaRPr sz="4800">
              <a:solidFill>
                <a:schemeClr val="lt1"/>
              </a:solidFill>
            </a:endParaRPr>
          </a:p>
        </p:txBody>
      </p:sp>
      <p:sp>
        <p:nvSpPr>
          <p:cNvPr id="280" name="Google Shape;280;g1048a76b088_3_146"/>
          <p:cNvSpPr/>
          <p:nvPr/>
        </p:nvSpPr>
        <p:spPr>
          <a:xfrm>
            <a:off x="857224" y="1891882"/>
            <a:ext cx="5000660" cy="7848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5000">
                <a:solidFill>
                  <a:schemeClr val="lt1"/>
                </a:solidFill>
                <a:latin typeface="Calibri"/>
                <a:ea typeface="Calibri"/>
                <a:cs typeface="Calibri"/>
                <a:sym typeface="Calibri"/>
              </a:rPr>
              <a:t>研究動機和目標</a:t>
            </a:r>
            <a:endParaRPr b="1" sz="5000">
              <a:solidFill>
                <a:schemeClr val="lt1"/>
              </a:solidFill>
              <a:latin typeface="Calibri"/>
              <a:ea typeface="Calibri"/>
              <a:cs typeface="Calibri"/>
              <a:sym typeface="Calibri"/>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04911557e6_1_6"/>
          <p:cNvSpPr txBox="1"/>
          <p:nvPr>
            <p:ph idx="2" type="body"/>
          </p:nvPr>
        </p:nvSpPr>
        <p:spPr>
          <a:xfrm>
            <a:off x="812300" y="1072650"/>
            <a:ext cx="7603800" cy="48288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400"/>
              <a:t>微軟日前剛併購線上家教平台TakeLessons，線上教育平台 Coursera最新財報數字也顯示，付費企業客戶總數同比增長109%。</a:t>
            </a:r>
            <a:endParaRPr sz="2400"/>
          </a:p>
          <a:p>
            <a:pPr indent="0" lvl="0" marL="0" rtl="0" algn="l">
              <a:spcBef>
                <a:spcPts val="360"/>
              </a:spcBef>
              <a:spcAft>
                <a:spcPts val="0"/>
              </a:spcAft>
              <a:buNone/>
            </a:pPr>
            <a:br>
              <a:rPr lang="en-US" sz="2400"/>
            </a:br>
            <a:r>
              <a:rPr lang="en-US" sz="2400"/>
              <a:t>這波疫情帶動教育科技業者興起，學校課堂、傳統補習班更加入轉型行列。筆者認為，未來五年內教育會逐漸發展成實體教學結合線上學習的「虛實整合」模式，教學與學習體驗將互相串接，線上學習平台須提供老師最完善的教學素材與輔助，學生也可以在平台上獲得學習過程中所須的學科影片、測驗、問答服務</a:t>
            </a:r>
            <a:endParaRPr sz="2400"/>
          </a:p>
          <a:p>
            <a:pPr indent="0" lvl="0" marL="0" rtl="0" algn="l">
              <a:spcBef>
                <a:spcPts val="360"/>
              </a:spcBef>
              <a:spcAft>
                <a:spcPts val="0"/>
              </a:spcAft>
              <a:buNone/>
            </a:pPr>
            <a:r>
              <a:t/>
            </a:r>
            <a:endParaRPr sz="2400"/>
          </a:p>
        </p:txBody>
      </p:sp>
      <p:sp>
        <p:nvSpPr>
          <p:cNvPr id="287" name="Google Shape;287;g104911557e6_1_6"/>
          <p:cNvSpPr txBox="1"/>
          <p:nvPr/>
        </p:nvSpPr>
        <p:spPr>
          <a:xfrm>
            <a:off x="665825" y="379950"/>
            <a:ext cx="7340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latin typeface="Calibri"/>
                <a:ea typeface="Calibri"/>
                <a:cs typeface="Calibri"/>
                <a:sym typeface="Calibri"/>
              </a:rPr>
              <a:t>緣起</a:t>
            </a:r>
            <a:endParaRPr b="1" sz="33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04911557e6_1_29"/>
          <p:cNvSpPr txBox="1"/>
          <p:nvPr>
            <p:ph idx="1" type="body"/>
          </p:nvPr>
        </p:nvSpPr>
        <p:spPr>
          <a:xfrm>
            <a:off x="708425" y="1726150"/>
            <a:ext cx="8090700" cy="1785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US" sz="5000"/>
              <a:t>時代變遷，</a:t>
            </a:r>
            <a:endParaRPr sz="5000"/>
          </a:p>
          <a:p>
            <a:pPr indent="0" lvl="0" marL="0" rtl="0" algn="l">
              <a:spcBef>
                <a:spcPts val="360"/>
              </a:spcBef>
              <a:spcAft>
                <a:spcPts val="0"/>
              </a:spcAft>
              <a:buClr>
                <a:schemeClr val="dk1"/>
              </a:buClr>
              <a:buSzPts val="1100"/>
              <a:buFont typeface="Arial"/>
              <a:buNone/>
            </a:pPr>
            <a:r>
              <a:rPr lang="en-US" sz="5000"/>
              <a:t>教學環境到底改變了多少?</a:t>
            </a:r>
            <a:endParaRPr sz="4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048a76b088_3_153"/>
          <p:cNvSpPr txBox="1"/>
          <p:nvPr/>
        </p:nvSpPr>
        <p:spPr>
          <a:xfrm>
            <a:off x="1243050" y="1568729"/>
            <a:ext cx="6657900" cy="28602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線上教育是否隨著科技趨勢發展，逐漸成為是新穎的學習趨勢?</a:t>
            </a:r>
            <a:endParaRPr sz="2400">
              <a:solidFill>
                <a:schemeClr val="dk1"/>
              </a:solidFill>
              <a:latin typeface="Calibri"/>
              <a:ea typeface="Calibri"/>
              <a:cs typeface="Calibri"/>
              <a:sym typeface="Calibri"/>
            </a:endParaRPr>
          </a:p>
          <a:p>
            <a:pPr indent="-381000" lvl="0" marL="457200" marR="0" rtl="0" algn="l">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台灣常見的自主學習平台有什麼共同特色?</a:t>
            </a:r>
            <a:endParaRPr sz="2400">
              <a:solidFill>
                <a:schemeClr val="dk1"/>
              </a:solidFill>
              <a:latin typeface="Calibri"/>
              <a:ea typeface="Calibri"/>
              <a:cs typeface="Calibri"/>
              <a:sym typeface="Calibri"/>
            </a:endParaRPr>
          </a:p>
        </p:txBody>
      </p:sp>
      <p:sp>
        <p:nvSpPr>
          <p:cNvPr id="300" name="Google Shape;300;g1048a76b088_3_153"/>
          <p:cNvSpPr txBox="1"/>
          <p:nvPr/>
        </p:nvSpPr>
        <p:spPr>
          <a:xfrm>
            <a:off x="665825" y="379950"/>
            <a:ext cx="7340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latin typeface="Calibri"/>
                <a:ea typeface="Calibri"/>
                <a:cs typeface="Calibri"/>
                <a:sym typeface="Calibri"/>
              </a:rPr>
              <a:t>首要分析問題</a:t>
            </a:r>
            <a:endParaRPr b="1" sz="3300">
              <a:latin typeface="Calibri"/>
              <a:ea typeface="Calibri"/>
              <a:cs typeface="Calibri"/>
              <a:sym typeface="Calibri"/>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04911557e6_1_35"/>
          <p:cNvSpPr txBox="1"/>
          <p:nvPr>
            <p:ph idx="1" type="body"/>
          </p:nvPr>
        </p:nvSpPr>
        <p:spPr>
          <a:xfrm>
            <a:off x="857224" y="500042"/>
            <a:ext cx="5429400" cy="107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7200"/>
              <a:buNone/>
            </a:pPr>
            <a:r>
              <a:rPr lang="en-US" sz="7200">
                <a:solidFill>
                  <a:schemeClr val="lt1"/>
                </a:solidFill>
              </a:rPr>
              <a:t>Chapter 2</a:t>
            </a:r>
            <a:endParaRPr/>
          </a:p>
          <a:p>
            <a:pPr indent="-342900" lvl="0" marL="342900" rtl="0" algn="l">
              <a:spcBef>
                <a:spcPts val="960"/>
              </a:spcBef>
              <a:spcAft>
                <a:spcPts val="0"/>
              </a:spcAft>
              <a:buClr>
                <a:schemeClr val="dk1"/>
              </a:buClr>
              <a:buSzPts val="4800"/>
              <a:buNone/>
            </a:pPr>
            <a:r>
              <a:t/>
            </a:r>
            <a:endParaRPr sz="4800">
              <a:solidFill>
                <a:schemeClr val="lt1"/>
              </a:solidFill>
            </a:endParaRPr>
          </a:p>
        </p:txBody>
      </p:sp>
      <p:sp>
        <p:nvSpPr>
          <p:cNvPr id="307" name="Google Shape;307;g104911557e6_1_35"/>
          <p:cNvSpPr/>
          <p:nvPr/>
        </p:nvSpPr>
        <p:spPr>
          <a:xfrm>
            <a:off x="857224" y="1891882"/>
            <a:ext cx="5000700" cy="78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5000">
                <a:solidFill>
                  <a:schemeClr val="lt1"/>
                </a:solidFill>
                <a:latin typeface="Calibri"/>
                <a:ea typeface="Calibri"/>
                <a:cs typeface="Calibri"/>
                <a:sym typeface="Calibri"/>
              </a:rPr>
              <a:t>取用的資料集</a:t>
            </a:r>
            <a:endParaRPr b="1" sz="5000">
              <a:solidFill>
                <a:schemeClr val="lt1"/>
              </a:solidFill>
              <a:latin typeface="Calibri"/>
              <a:ea typeface="Calibri"/>
              <a:cs typeface="Calibri"/>
              <a:sym typeface="Calibri"/>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04911557e6_1_63"/>
          <p:cNvSpPr txBox="1"/>
          <p:nvPr>
            <p:ph idx="1" type="body"/>
          </p:nvPr>
        </p:nvSpPr>
        <p:spPr>
          <a:xfrm>
            <a:off x="781200" y="1312550"/>
            <a:ext cx="5944500" cy="4438200"/>
          </a:xfrm>
          <a:prstGeom prst="rect">
            <a:avLst/>
          </a:prstGeom>
        </p:spPr>
        <p:txBody>
          <a:bodyPr anchorCtr="0" anchor="t" bIns="45700" lIns="91425" spcFirstLastPara="1" rIns="91425" wrap="square" tIns="45700">
            <a:noAutofit/>
          </a:bodyPr>
          <a:lstStyle/>
          <a:p>
            <a:pPr indent="-361950" lvl="1" marL="361950" rtl="0" algn="l">
              <a:lnSpc>
                <a:spcPct val="90000"/>
              </a:lnSpc>
              <a:spcBef>
                <a:spcPts val="0"/>
              </a:spcBef>
              <a:spcAft>
                <a:spcPts val="0"/>
              </a:spcAft>
              <a:buSzPts val="2000"/>
              <a:buChar char="–"/>
            </a:pPr>
            <a:r>
              <a:rPr b="1" lang="en-US" sz="2000">
                <a:solidFill>
                  <a:schemeClr val="dk2"/>
                </a:solidFill>
                <a:latin typeface="Arial"/>
                <a:ea typeface="Arial"/>
                <a:cs typeface="Arial"/>
                <a:sym typeface="Arial"/>
              </a:rPr>
              <a:t>資料區間</a:t>
            </a:r>
            <a:r>
              <a:rPr lang="en-US" sz="2000">
                <a:latin typeface="Arial"/>
                <a:ea typeface="Arial"/>
                <a:cs typeface="Arial"/>
                <a:sym typeface="Arial"/>
              </a:rPr>
              <a:t>：2017/1/1-2018/12/31</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資料來源</a:t>
            </a:r>
            <a:r>
              <a:rPr lang="en-US" sz="2000">
                <a:latin typeface="Arial"/>
                <a:ea typeface="Arial"/>
                <a:cs typeface="Arial"/>
                <a:sym typeface="Arial"/>
              </a:rPr>
              <a:t>：使用工作流程平台內建資料</a:t>
            </a:r>
            <a:r>
              <a:rPr lang="en-US" sz="2000">
                <a:solidFill>
                  <a:srgbClr val="C00000"/>
                </a:solidFill>
                <a:latin typeface="Arial"/>
                <a:ea typeface="Arial"/>
                <a:cs typeface="Arial"/>
                <a:sym typeface="Arial"/>
              </a:rPr>
              <a:t>PTT</a:t>
            </a:r>
            <a:endParaRPr sz="1400">
              <a:solidFill>
                <a:srgbClr val="C00000"/>
              </a:solidFill>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資料看板</a:t>
            </a:r>
            <a:r>
              <a:rPr lang="en-US" sz="2000">
                <a:latin typeface="Arial"/>
                <a:ea typeface="Arial"/>
                <a:cs typeface="Arial"/>
                <a:sym typeface="Arial"/>
              </a:rPr>
              <a:t>：studyteacher、medstudent、graduate</a:t>
            </a:r>
            <a:endParaRPr sz="14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搜尋關鍵字</a:t>
            </a:r>
            <a:r>
              <a:rPr lang="en-US" sz="2000">
                <a:latin typeface="Arial"/>
                <a:ea typeface="Arial"/>
                <a:cs typeface="Arial"/>
                <a:sym typeface="Arial"/>
              </a:rPr>
              <a:t>：自主學習、教育相關、語言學習 (英文)、程式語言、營隊、線上課程、親子、自學、共學</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任務結果</a:t>
            </a:r>
            <a:r>
              <a:rPr lang="en-US" sz="2000">
                <a:latin typeface="Arial"/>
                <a:ea typeface="Arial"/>
                <a:cs typeface="Arial"/>
                <a:sym typeface="Arial"/>
              </a:rPr>
              <a:t>：10個欄位數、188筆資料</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資料清理做法</a:t>
            </a:r>
            <a:r>
              <a:rPr lang="en-US" sz="2000">
                <a:latin typeface="Arial"/>
                <a:ea typeface="Arial"/>
                <a:cs typeface="Arial"/>
                <a:sym typeface="Arial"/>
              </a:rPr>
              <a:t>：文章斷句、替換字串、中文斷詞、清除停用詞、計算ngrams、詞頻計算</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情緒分析</a:t>
            </a:r>
            <a:r>
              <a:rPr lang="en-US" sz="2000">
                <a:latin typeface="Arial"/>
                <a:ea typeface="Arial"/>
                <a:cs typeface="Arial"/>
                <a:sym typeface="Arial"/>
              </a:rPr>
              <a:t>：Lexicon Based、Corpus Based、LIWC情緒分析</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文辭和文件分析</a:t>
            </a:r>
            <a:r>
              <a:rPr lang="en-US" sz="2000">
                <a:latin typeface="Arial"/>
                <a:ea typeface="Arial"/>
                <a:cs typeface="Arial"/>
                <a:sym typeface="Arial"/>
              </a:rPr>
              <a:t>：轉為DTM、計算相關性矩陣、計算共現矩陣、字詞網路圖、關聯式文字雲</a:t>
            </a:r>
            <a:endParaRPr sz="2000">
              <a:latin typeface="Arial"/>
              <a:ea typeface="Arial"/>
              <a:cs typeface="Arial"/>
              <a:sym typeface="Arial"/>
            </a:endParaRPr>
          </a:p>
          <a:p>
            <a:pPr indent="0" lvl="0" marL="0" rtl="0" algn="l">
              <a:lnSpc>
                <a:spcPct val="150000"/>
              </a:lnSpc>
              <a:spcBef>
                <a:spcPts val="360"/>
              </a:spcBef>
              <a:spcAft>
                <a:spcPts val="0"/>
              </a:spcAft>
              <a:buNone/>
            </a:pPr>
            <a:r>
              <a:t/>
            </a:r>
            <a:endParaRPr sz="2300"/>
          </a:p>
        </p:txBody>
      </p:sp>
      <p:sp>
        <p:nvSpPr>
          <p:cNvPr id="314" name="Google Shape;314;g104911557e6_1_63"/>
          <p:cNvSpPr txBox="1"/>
          <p:nvPr/>
        </p:nvSpPr>
        <p:spPr>
          <a:xfrm>
            <a:off x="665825" y="379950"/>
            <a:ext cx="7340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latin typeface="Calibri"/>
                <a:ea typeface="Calibri"/>
                <a:cs typeface="Calibri"/>
                <a:sym typeface="Calibri"/>
              </a:rPr>
              <a:t>篩選條件 1</a:t>
            </a:r>
            <a:endParaRPr b="1" sz="3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04a736c4e2_0_0"/>
          <p:cNvSpPr txBox="1"/>
          <p:nvPr/>
        </p:nvSpPr>
        <p:spPr>
          <a:xfrm>
            <a:off x="665825" y="379950"/>
            <a:ext cx="7340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latin typeface="Calibri"/>
                <a:ea typeface="Calibri"/>
                <a:cs typeface="Calibri"/>
                <a:sym typeface="Calibri"/>
              </a:rPr>
              <a:t>篩選條件 2</a:t>
            </a:r>
            <a:endParaRPr b="1" sz="3300">
              <a:latin typeface="Calibri"/>
              <a:ea typeface="Calibri"/>
              <a:cs typeface="Calibri"/>
              <a:sym typeface="Calibri"/>
            </a:endParaRPr>
          </a:p>
        </p:txBody>
      </p:sp>
      <p:sp>
        <p:nvSpPr>
          <p:cNvPr id="321" name="Google Shape;321;g104a736c4e2_0_0"/>
          <p:cNvSpPr txBox="1"/>
          <p:nvPr>
            <p:ph idx="1" type="body"/>
          </p:nvPr>
        </p:nvSpPr>
        <p:spPr>
          <a:xfrm>
            <a:off x="755550" y="1312550"/>
            <a:ext cx="5691000" cy="4603500"/>
          </a:xfrm>
          <a:prstGeom prst="rect">
            <a:avLst/>
          </a:prstGeom>
        </p:spPr>
        <p:txBody>
          <a:bodyPr anchorCtr="0" anchor="t" bIns="45700" lIns="91425" spcFirstLastPara="1" rIns="91425" wrap="square" tIns="45700">
            <a:noAutofit/>
          </a:bodyPr>
          <a:lstStyle/>
          <a:p>
            <a:pPr indent="-361950" lvl="1" marL="361950" rtl="0" algn="l">
              <a:lnSpc>
                <a:spcPct val="90000"/>
              </a:lnSpc>
              <a:spcBef>
                <a:spcPts val="0"/>
              </a:spcBef>
              <a:spcAft>
                <a:spcPts val="0"/>
              </a:spcAft>
              <a:buSzPts val="2000"/>
              <a:buChar char="–"/>
            </a:pPr>
            <a:r>
              <a:rPr b="1" lang="en-US" sz="2000">
                <a:solidFill>
                  <a:schemeClr val="dk2"/>
                </a:solidFill>
                <a:latin typeface="Arial"/>
                <a:ea typeface="Arial"/>
                <a:cs typeface="Arial"/>
                <a:sym typeface="Arial"/>
              </a:rPr>
              <a:t>資料區間</a:t>
            </a:r>
            <a:r>
              <a:rPr lang="en-US" sz="2000">
                <a:latin typeface="Arial"/>
                <a:ea typeface="Arial"/>
                <a:cs typeface="Arial"/>
                <a:sym typeface="Arial"/>
              </a:rPr>
              <a:t>：</a:t>
            </a:r>
            <a:r>
              <a:rPr lang="en-US" sz="2000"/>
              <a:t>2019/1/1 – 2019/12/31</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資料來源</a:t>
            </a:r>
            <a:r>
              <a:rPr lang="en-US" sz="2000">
                <a:latin typeface="Arial"/>
                <a:ea typeface="Arial"/>
                <a:cs typeface="Arial"/>
                <a:sym typeface="Arial"/>
              </a:rPr>
              <a:t>：使用工作流程平台內建資料PTT、東森新聞、聯合新聞</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資料看板</a:t>
            </a:r>
            <a:r>
              <a:rPr lang="en-US" sz="2000">
                <a:latin typeface="Arial"/>
                <a:ea typeface="Arial"/>
                <a:cs typeface="Arial"/>
                <a:sym typeface="Arial"/>
              </a:rPr>
              <a:t>：</a:t>
            </a:r>
            <a:r>
              <a:rPr lang="en-US" sz="2000"/>
              <a:t>BabyMother, teacher, studyteacher</a:t>
            </a:r>
            <a:endParaRPr sz="14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搜尋關鍵字</a:t>
            </a:r>
            <a:r>
              <a:rPr lang="en-US" sz="2000">
                <a:latin typeface="Arial"/>
                <a:ea typeface="Arial"/>
                <a:cs typeface="Arial"/>
                <a:sym typeface="Arial"/>
              </a:rPr>
              <a:t>：自主學習、教育相關、語言學習 (英文)、程式語言、營隊、線上課程、親子、自學、共學</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任務結果</a:t>
            </a:r>
            <a:r>
              <a:rPr lang="en-US" sz="2000">
                <a:latin typeface="Arial"/>
                <a:ea typeface="Arial"/>
                <a:cs typeface="Arial"/>
                <a:sym typeface="Arial"/>
              </a:rPr>
              <a:t>：10個欄位數、162筆資料</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資料清理做法</a:t>
            </a:r>
            <a:r>
              <a:rPr lang="en-US" sz="2000">
                <a:latin typeface="Arial"/>
                <a:ea typeface="Arial"/>
                <a:cs typeface="Arial"/>
                <a:sym typeface="Arial"/>
              </a:rPr>
              <a:t>：文章斷句、替換字串、中文斷詞、清除停用詞、計算ngrams、詞頻計算</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情緒分析</a:t>
            </a:r>
            <a:r>
              <a:rPr lang="en-US" sz="2000">
                <a:latin typeface="Arial"/>
                <a:ea typeface="Arial"/>
                <a:cs typeface="Arial"/>
                <a:sym typeface="Arial"/>
              </a:rPr>
              <a:t>：Lexicon Based、Corpus Based、LIWC情緒分析</a:t>
            </a:r>
            <a:endParaRPr sz="2000">
              <a:latin typeface="Arial"/>
              <a:ea typeface="Arial"/>
              <a:cs typeface="Arial"/>
              <a:sym typeface="Arial"/>
            </a:endParaRPr>
          </a:p>
          <a:p>
            <a:pPr indent="-361950" lvl="1" marL="361950" rtl="0" algn="l">
              <a:lnSpc>
                <a:spcPct val="90000"/>
              </a:lnSpc>
              <a:spcBef>
                <a:spcPts val="400"/>
              </a:spcBef>
              <a:spcAft>
                <a:spcPts val="0"/>
              </a:spcAft>
              <a:buSzPts val="2000"/>
              <a:buChar char="–"/>
            </a:pPr>
            <a:r>
              <a:rPr b="1" lang="en-US" sz="2000">
                <a:solidFill>
                  <a:schemeClr val="dk2"/>
                </a:solidFill>
                <a:latin typeface="Arial"/>
                <a:ea typeface="Arial"/>
                <a:cs typeface="Arial"/>
                <a:sym typeface="Arial"/>
              </a:rPr>
              <a:t>文辭和文件分析</a:t>
            </a:r>
            <a:r>
              <a:rPr lang="en-US" sz="2000">
                <a:latin typeface="Arial"/>
                <a:ea typeface="Arial"/>
                <a:cs typeface="Arial"/>
                <a:sym typeface="Arial"/>
              </a:rPr>
              <a:t>：轉為DTM、計算相關性矩陣、計算共現矩陣、字詞網路圖、關聯式文字雲</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自定义 15">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548D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自定义 15">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548D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2021-11-26T16:26:52Z</dcterms:created>
  <dc:creator>貞儀</dc:creator>
</cp:coreProperties>
</file>